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301" r:id="rId10"/>
    <p:sldId id="270" r:id="rId11"/>
    <p:sldId id="271" r:id="rId12"/>
    <p:sldId id="272" r:id="rId13"/>
    <p:sldId id="273" r:id="rId14"/>
    <p:sldId id="275" r:id="rId15"/>
    <p:sldId id="276" r:id="rId16"/>
    <p:sldId id="277" r:id="rId17"/>
    <p:sldId id="278" r:id="rId18"/>
    <p:sldId id="302" r:id="rId19"/>
    <p:sldId id="279" r:id="rId20"/>
    <p:sldId id="305" r:id="rId21"/>
    <p:sldId id="282" r:id="rId22"/>
    <p:sldId id="280" r:id="rId23"/>
    <p:sldId id="283" r:id="rId24"/>
    <p:sldId id="284" r:id="rId25"/>
    <p:sldId id="281" r:id="rId26"/>
    <p:sldId id="288" r:id="rId27"/>
    <p:sldId id="290" r:id="rId28"/>
    <p:sldId id="291" r:id="rId29"/>
    <p:sldId id="292" r:id="rId30"/>
    <p:sldId id="300" r:id="rId31"/>
    <p:sldId id="306" r:id="rId32"/>
    <p:sldId id="307" r:id="rId33"/>
    <p:sldId id="308" r:id="rId34"/>
    <p:sldId id="304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11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yatt" initials="W" lastIdx="2" clrIdx="0">
    <p:extLst>
      <p:ext uri="{19B8F6BF-5375-455C-9EA6-DF929625EA0E}">
        <p15:presenceInfo xmlns:p15="http://schemas.microsoft.com/office/powerpoint/2012/main" userId="a4a61c98660e94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6B15"/>
    <a:srgbClr val="E94730"/>
    <a:srgbClr val="58734A"/>
    <a:srgbClr val="FFFFFF"/>
    <a:srgbClr val="ECEBE9"/>
    <a:srgbClr val="4D35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209" autoAdjust="0"/>
  </p:normalViewPr>
  <p:slideViewPr>
    <p:cSldViewPr snapToGrid="0" showGuides="1">
      <p:cViewPr varScale="1">
        <p:scale>
          <a:sx n="82" d="100"/>
          <a:sy n="82" d="100"/>
        </p:scale>
        <p:origin x="228" y="48"/>
      </p:cViewPr>
      <p:guideLst>
        <p:guide orient="horz" pos="2183"/>
        <p:guide pos="11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E89C7-0037-47C1-83C9-E2AB4A49A195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B1EE6-6F16-4E06-B664-87486E1790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3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B1EE6-6F16-4E06-B664-87486E1790C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878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29.68 XGB</a:t>
            </a:r>
          </a:p>
          <a:p>
            <a:r>
              <a:rPr lang="en-US" altLang="ko-KR" dirty="0"/>
              <a:t>33.64 RF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B1EE6-6F16-4E06-B664-87486E1790C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961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B1EE6-6F16-4E06-B664-87486E1790C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26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DAD383-6CA1-4447-8C03-8C181B20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7957-07E1-4DC0-B516-25FDBC4B3785}" type="datetime1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1CE2B-528D-4A94-B159-CF0B027C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18A04-A789-464C-8A65-A2EC2B3C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3" y="6356350"/>
            <a:ext cx="2743200" cy="365125"/>
          </a:xfrm>
        </p:spPr>
        <p:txBody>
          <a:bodyPr/>
          <a:lstStyle>
            <a:lvl1pPr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E88DC9B6-7F69-4061-831E-B7D3B7FE8C6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E6B42B7B-7D35-4A87-9484-BD077E13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8697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DAD383-6CA1-4447-8C03-8C181B20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7957-07E1-4DC0-B516-25FDBC4B3785}" type="datetime1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1CE2B-528D-4A94-B159-CF0B027C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18A04-A789-464C-8A65-A2EC2B3C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3" y="6356350"/>
            <a:ext cx="2743200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E88DC9B6-7F69-4061-831E-B7D3B7FE8C6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25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5C0C81-3E3C-431E-93EB-DDADE6BB5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3130F-A7F3-4514-8BC4-D04EED0D0CBC}" type="datetime1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82E693-B9B8-4691-B2D3-2E462B65D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442C57-5C8E-41DB-A8CC-F4042BDC9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DC9B6-7F69-4061-831E-B7D3B7FE8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0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045F43-734B-4C40-9DF1-03F4A7394E32}"/>
              </a:ext>
            </a:extLst>
          </p:cNvPr>
          <p:cNvSpPr/>
          <p:nvPr/>
        </p:nvSpPr>
        <p:spPr>
          <a:xfrm>
            <a:off x="0" y="-18202"/>
            <a:ext cx="276653" cy="344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9DAAC-60AA-411D-87C5-09F4A30DE0E5}"/>
              </a:ext>
            </a:extLst>
          </p:cNvPr>
          <p:cNvSpPr txBox="1"/>
          <p:nvPr/>
        </p:nvSpPr>
        <p:spPr>
          <a:xfrm>
            <a:off x="2519543" y="2803793"/>
            <a:ext cx="71529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94730"/>
                </a:solidFill>
              </a:rPr>
              <a:t>지난 월요일 </a:t>
            </a:r>
            <a:r>
              <a:rPr lang="en-US" altLang="ko-KR" sz="4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94730"/>
                </a:solidFill>
              </a:rPr>
              <a:t>7</a:t>
            </a:r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94730"/>
                </a:solidFill>
              </a:rPr>
              <a:t>시</a:t>
            </a:r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에 팔았던 </a:t>
            </a:r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A76B15"/>
                </a:solidFill>
              </a:rPr>
              <a:t>그 니트</a:t>
            </a:r>
            <a:r>
              <a:rPr lang="en-US" altLang="ko-KR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</a:p>
          <a:p>
            <a:pPr algn="ct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8734A"/>
                </a:solidFill>
              </a:rPr>
              <a:t>이번 토요일 </a:t>
            </a:r>
            <a:r>
              <a:rPr lang="en-US" altLang="ko-KR" sz="4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8734A"/>
                </a:solidFill>
              </a:rPr>
              <a:t>3</a:t>
            </a:r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8734A"/>
                </a:solidFill>
              </a:rPr>
              <a:t>시</a:t>
            </a:r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에 팔았다면</a:t>
            </a:r>
            <a:r>
              <a:rPr lang="en-US" altLang="ko-KR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?</a:t>
            </a:r>
            <a:endParaRPr lang="ko-KR" altLang="en-US" sz="40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E27787-3298-471B-B087-F1417BF39568}"/>
              </a:ext>
            </a:extLst>
          </p:cNvPr>
          <p:cNvSpPr txBox="1"/>
          <p:nvPr/>
        </p:nvSpPr>
        <p:spPr>
          <a:xfrm>
            <a:off x="458225" y="181065"/>
            <a:ext cx="15552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2020</a:t>
            </a:r>
          </a:p>
          <a:p>
            <a:r>
              <a:rPr lang="ko-KR" altLang="en-US" sz="24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빅콘테스트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데이터분석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챔피언리그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3F08E7-6ABB-4096-891E-5DDF48C98570}"/>
              </a:ext>
            </a:extLst>
          </p:cNvPr>
          <p:cNvSpPr txBox="1"/>
          <p:nvPr/>
        </p:nvSpPr>
        <p:spPr>
          <a:xfrm>
            <a:off x="7671962" y="5226904"/>
            <a:ext cx="4055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 </a:t>
            </a:r>
            <a:r>
              <a:rPr lang="ko-KR" altLang="en-US" sz="24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엄덕구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:{ </a:t>
            </a:r>
          </a:p>
          <a:p>
            <a:pPr algn="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팀장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:{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김민수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zhddhkdn@naver.com}</a:t>
            </a:r>
          </a:p>
          <a:p>
            <a:pPr algn="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팀원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:{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정혜인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heianjung@gmail.com}</a:t>
            </a:r>
          </a:p>
          <a:p>
            <a:pPr algn="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팀원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:{</a:t>
            </a: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선형주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sawo101@naver.com}</a:t>
            </a:r>
          </a:p>
          <a:p>
            <a:pPr algn="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팀원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:{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신왕수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thinpig99@gmail.com}}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54F4F4-EBAF-4BAA-B1A9-914CF89D519D}"/>
              </a:ext>
            </a:extLst>
          </p:cNvPr>
          <p:cNvSpPr/>
          <p:nvPr/>
        </p:nvSpPr>
        <p:spPr>
          <a:xfrm rot="5400000">
            <a:off x="10339174" y="5005176"/>
            <a:ext cx="3428999" cy="2766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366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61B8E-774B-45B3-83C1-30EC27785E26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EEECC9-C7A1-42D6-B2AA-0C491A50A31D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67843A-0EE5-4ECF-ABE4-D5A3BF8E22BF}"/>
              </a:ext>
            </a:extLst>
          </p:cNvPr>
          <p:cNvGrpSpPr/>
          <p:nvPr/>
        </p:nvGrpSpPr>
        <p:grpSpPr>
          <a:xfrm>
            <a:off x="1007896" y="1563105"/>
            <a:ext cx="4930991" cy="3731791"/>
            <a:chOff x="1007896" y="1629000"/>
            <a:chExt cx="4930991" cy="37317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D7DE13-1CCC-45A8-9BEB-305AA1BFAA09}"/>
                </a:ext>
              </a:extLst>
            </p:cNvPr>
            <p:cNvSpPr txBox="1"/>
            <p:nvPr/>
          </p:nvSpPr>
          <p:spPr>
            <a:xfrm>
              <a:off x="1007896" y="1629000"/>
              <a:ext cx="34980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데이터 살펴보기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CF4A65-6A43-4E38-B9BB-AD8BABC4291D}"/>
                </a:ext>
              </a:extLst>
            </p:cNvPr>
            <p:cNvSpPr txBox="1"/>
            <p:nvPr/>
          </p:nvSpPr>
          <p:spPr>
            <a:xfrm>
              <a:off x="1007896" y="2336886"/>
              <a:ext cx="4666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Train/Test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Column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별 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Values 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비교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6E67E9-1560-49A9-B778-C8C655100961}"/>
                </a:ext>
              </a:extLst>
            </p:cNvPr>
            <p:cNvSpPr txBox="1"/>
            <p:nvPr/>
          </p:nvSpPr>
          <p:spPr>
            <a:xfrm>
              <a:off x="1007896" y="2798551"/>
              <a:ext cx="4930991" cy="2562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범주형 변수 중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마더코드와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상품코드에 대한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Train/Test-set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비교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마더코드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비교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Train-set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에 존재하는 고유한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마더코드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개수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716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개 중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Test-set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에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공통으로 존재하는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마더코드가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91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개 밖에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되지 않음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&lt;Figure2-7&gt;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상품코드 비교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Train-set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에 존재하는 고유한 상품코드 개수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2,124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개 중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Test-set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에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공통으로 존재하는 상품코드가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27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개 밖에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되지 않음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&lt;Figure2-8&gt;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즉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전년도에 판매한 상품을 그대로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당해에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재판매하는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경우가 매우 흔치 않으며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두 변수가 모델의 예측 성능에 긍정적인 영향일 미칠 가능성 또한 적음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E80C75-8A8B-411B-A144-B1CBB89222D6}"/>
              </a:ext>
            </a:extLst>
          </p:cNvPr>
          <p:cNvGrpSpPr/>
          <p:nvPr/>
        </p:nvGrpSpPr>
        <p:grpSpPr>
          <a:xfrm>
            <a:off x="6277316" y="1579435"/>
            <a:ext cx="5514975" cy="1733734"/>
            <a:chOff x="6096000" y="1485165"/>
            <a:chExt cx="5514975" cy="1733734"/>
          </a:xfrm>
        </p:grpSpPr>
        <p:pic>
          <p:nvPicPr>
            <p:cNvPr id="10" name="그림 9" descr="측정기이(가) 표시된 사진&#10;&#10;자동 생성된 설명">
              <a:extLst>
                <a:ext uri="{FF2B5EF4-FFF2-40B4-BE49-F238E27FC236}">
                  <a16:creationId xmlns:a16="http://schemas.microsoft.com/office/drawing/2014/main" id="{98EC9BB3-51D9-4369-9266-84106F37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485165"/>
              <a:ext cx="5514975" cy="141922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133779-FE63-421A-AC54-859CC2F5E34B}"/>
                </a:ext>
              </a:extLst>
            </p:cNvPr>
            <p:cNvSpPr txBox="1"/>
            <p:nvPr/>
          </p:nvSpPr>
          <p:spPr>
            <a:xfrm>
              <a:off x="8372426" y="2904389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2-7&gt;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3B7BE3-233D-4A6B-8FCB-42E5934AD362}"/>
              </a:ext>
            </a:extLst>
          </p:cNvPr>
          <p:cNvGrpSpPr/>
          <p:nvPr/>
        </p:nvGrpSpPr>
        <p:grpSpPr>
          <a:xfrm>
            <a:off x="6277316" y="3730165"/>
            <a:ext cx="5543550" cy="1800410"/>
            <a:chOff x="6096000" y="3639102"/>
            <a:chExt cx="5543550" cy="1800410"/>
          </a:xfrm>
        </p:grpSpPr>
        <p:pic>
          <p:nvPicPr>
            <p:cNvPr id="11" name="그림 10" descr="측정기이(가) 표시된 사진&#10;&#10;자동 생성된 설명">
              <a:extLst>
                <a:ext uri="{FF2B5EF4-FFF2-40B4-BE49-F238E27FC236}">
                  <a16:creationId xmlns:a16="http://schemas.microsoft.com/office/drawing/2014/main" id="{A16EBA82-0887-44C9-B348-F5EF4A6ED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639102"/>
              <a:ext cx="5543550" cy="14859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59A677-8126-4A1D-B852-909D4333993E}"/>
                </a:ext>
              </a:extLst>
            </p:cNvPr>
            <p:cNvSpPr txBox="1"/>
            <p:nvPr/>
          </p:nvSpPr>
          <p:spPr>
            <a:xfrm>
              <a:off x="8372425" y="5125002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2-8&gt;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452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A8DC7-1B52-4F30-91BF-BCC50C7FD309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CDF32-C96A-4353-B70A-96C45924BEE5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6FB12C-BE2E-4C9D-B3BE-131096B5A25B}"/>
              </a:ext>
            </a:extLst>
          </p:cNvPr>
          <p:cNvGrpSpPr/>
          <p:nvPr/>
        </p:nvGrpSpPr>
        <p:grpSpPr>
          <a:xfrm>
            <a:off x="6568381" y="589256"/>
            <a:ext cx="2549684" cy="1936170"/>
            <a:chOff x="6568381" y="77846"/>
            <a:chExt cx="2549684" cy="1936170"/>
          </a:xfrm>
        </p:grpSpPr>
        <p:pic>
          <p:nvPicPr>
            <p:cNvPr id="9" name="그림 8" descr="스크린샷, 그리기이(가) 표시된 사진&#10;&#10;자동 생성된 설명">
              <a:extLst>
                <a:ext uri="{FF2B5EF4-FFF2-40B4-BE49-F238E27FC236}">
                  <a16:creationId xmlns:a16="http://schemas.microsoft.com/office/drawing/2014/main" id="{4A414EB9-08D0-4FF9-A699-2E26DF8F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381" y="77846"/>
              <a:ext cx="2549684" cy="182693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F1AFC6-9436-453F-8830-02DEE1ABE91D}"/>
                </a:ext>
              </a:extLst>
            </p:cNvPr>
            <p:cNvSpPr txBox="1"/>
            <p:nvPr/>
          </p:nvSpPr>
          <p:spPr>
            <a:xfrm>
              <a:off x="6747952" y="1699506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2-9&gt;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B386D1-5A26-451C-A0BB-A91B656C3CEF}"/>
              </a:ext>
            </a:extLst>
          </p:cNvPr>
          <p:cNvGrpSpPr/>
          <p:nvPr/>
        </p:nvGrpSpPr>
        <p:grpSpPr>
          <a:xfrm>
            <a:off x="6722299" y="2501818"/>
            <a:ext cx="4791532" cy="1932115"/>
            <a:chOff x="7242634" y="2371706"/>
            <a:chExt cx="4791532" cy="1932115"/>
          </a:xfrm>
        </p:grpSpPr>
        <p:pic>
          <p:nvPicPr>
            <p:cNvPr id="11" name="그림 10" descr="스크린샷, 그리기이(가) 표시된 사진&#10;&#10;자동 생성된 설명">
              <a:extLst>
                <a:ext uri="{FF2B5EF4-FFF2-40B4-BE49-F238E27FC236}">
                  <a16:creationId xmlns:a16="http://schemas.microsoft.com/office/drawing/2014/main" id="{3BA91227-40D1-4F7C-989D-067BA19F9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634" y="2371706"/>
              <a:ext cx="4791532" cy="182693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2D331D-D5F9-42F5-AF8A-C3A50C927BE4}"/>
                </a:ext>
              </a:extLst>
            </p:cNvPr>
            <p:cNvSpPr txBox="1"/>
            <p:nvPr/>
          </p:nvSpPr>
          <p:spPr>
            <a:xfrm>
              <a:off x="7322888" y="3989311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2-11&gt;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9216AD-7F7E-4EDA-825E-CA23FCD028E1}"/>
              </a:ext>
            </a:extLst>
          </p:cNvPr>
          <p:cNvGrpSpPr/>
          <p:nvPr/>
        </p:nvGrpSpPr>
        <p:grpSpPr>
          <a:xfrm>
            <a:off x="6722299" y="4410326"/>
            <a:ext cx="4791532" cy="1962115"/>
            <a:chOff x="7242634" y="4570820"/>
            <a:chExt cx="4791532" cy="1962115"/>
          </a:xfrm>
        </p:grpSpPr>
        <p:pic>
          <p:nvPicPr>
            <p:cNvPr id="15" name="그림 14" descr="스크린샷, 그리기이(가) 표시된 사진&#10;&#10;자동 생성된 설명">
              <a:extLst>
                <a:ext uri="{FF2B5EF4-FFF2-40B4-BE49-F238E27FC236}">
                  <a16:creationId xmlns:a16="http://schemas.microsoft.com/office/drawing/2014/main" id="{F2C0E0F2-4279-4889-9DB1-05FD2D754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634" y="4570820"/>
              <a:ext cx="4791532" cy="182693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ACF86B-4DB1-4F01-AAF9-1C3EFF9D1D2C}"/>
                </a:ext>
              </a:extLst>
            </p:cNvPr>
            <p:cNvSpPr txBox="1"/>
            <p:nvPr/>
          </p:nvSpPr>
          <p:spPr>
            <a:xfrm>
              <a:off x="7322888" y="6218425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2-12&gt;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98EA9B1-547E-4A53-B6F6-6126996E2A16}"/>
              </a:ext>
            </a:extLst>
          </p:cNvPr>
          <p:cNvGrpSpPr/>
          <p:nvPr/>
        </p:nvGrpSpPr>
        <p:grpSpPr>
          <a:xfrm>
            <a:off x="9197551" y="589256"/>
            <a:ext cx="2549684" cy="1936170"/>
            <a:chOff x="9341024" y="77846"/>
            <a:chExt cx="2549684" cy="1936170"/>
          </a:xfrm>
        </p:grpSpPr>
        <p:pic>
          <p:nvPicPr>
            <p:cNvPr id="13" name="그림 12" descr="스크린샷, 그리기이(가) 표시된 사진&#10;&#10;자동 생성된 설명">
              <a:extLst>
                <a:ext uri="{FF2B5EF4-FFF2-40B4-BE49-F238E27FC236}">
                  <a16:creationId xmlns:a16="http://schemas.microsoft.com/office/drawing/2014/main" id="{8F754270-287F-45EF-BBCC-94D9A366F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41024" y="77846"/>
              <a:ext cx="2549684" cy="182693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93695E-ED12-4E6D-BD11-AE4A01F9072E}"/>
                </a:ext>
              </a:extLst>
            </p:cNvPr>
            <p:cNvSpPr txBox="1"/>
            <p:nvPr/>
          </p:nvSpPr>
          <p:spPr>
            <a:xfrm>
              <a:off x="9484941" y="1699506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2-10&gt;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FD98E2-E650-413E-9DE8-49E8D50D6E6E}"/>
              </a:ext>
            </a:extLst>
          </p:cNvPr>
          <p:cNvGrpSpPr/>
          <p:nvPr/>
        </p:nvGrpSpPr>
        <p:grpSpPr>
          <a:xfrm>
            <a:off x="1007896" y="1367743"/>
            <a:ext cx="4865003" cy="4562788"/>
            <a:chOff x="1007896" y="1629000"/>
            <a:chExt cx="4865003" cy="45627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F0781B-7BC7-4A9D-BE44-7762088DAA9B}"/>
                </a:ext>
              </a:extLst>
            </p:cNvPr>
            <p:cNvSpPr txBox="1"/>
            <p:nvPr/>
          </p:nvSpPr>
          <p:spPr>
            <a:xfrm>
              <a:off x="1007896" y="1629000"/>
              <a:ext cx="34980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데이터 탐색하기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BF7DE-1812-470D-A80E-6DB851CC179D}"/>
                </a:ext>
              </a:extLst>
            </p:cNvPr>
            <p:cNvSpPr txBox="1"/>
            <p:nvPr/>
          </p:nvSpPr>
          <p:spPr>
            <a:xfrm>
              <a:off x="1007896" y="2336886"/>
              <a:ext cx="30636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방송시간별 </a:t>
              </a:r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비교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49BB40-0EB2-4954-85AF-FBDC52C3FF48}"/>
                </a:ext>
              </a:extLst>
            </p:cNvPr>
            <p:cNvSpPr txBox="1"/>
            <p:nvPr/>
          </p:nvSpPr>
          <p:spPr>
            <a:xfrm>
              <a:off x="1007896" y="2798551"/>
              <a:ext cx="4865003" cy="3393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방송일시 변수를 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to_datetime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()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함수를 활용하여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요일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로 나눠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비교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겨울 시즌인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1,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11~12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에서 평균 취급액이 가장 높게 형성하고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4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월에 저점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을 찍고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여름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~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가을에는 고른 분포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를 보이는 것으로 확인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&lt;Figure2-9&gt;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요일별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평일보다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주말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특히나 토요일에 높게 형성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&lt;Figure2-10&gt;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월말로 갈수록 취급액이 소폭 상승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하는 경향을 보이며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일주일 단위로 하루가 돋보이는 것으로 보아 요일의 영향이 클 것으로 확인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           &lt;Figure2-11&gt;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시간대별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17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시에 가장 높은 취급액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을 형성하였고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저녁 시간대보다 오전 시간대가 높게 형성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</a:t>
              </a:r>
              <a:r>
                <a:rPr lang="ko-KR" altLang="en-US" sz="1200" u="sng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 단위로 보기 위해 기존 시간에 </a:t>
              </a:r>
              <a:r>
                <a:rPr lang="en-US" altLang="ko-KR" sz="1200" u="sng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-3h</a:t>
              </a:r>
              <a:r>
                <a:rPr lang="ko-KR" altLang="en-US" sz="1200" u="sng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적용되어 있음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 &lt;Figure2-12&gt;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1343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F33B3-5729-48B3-9C6D-0C9FC9DDF1D1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0820D3-6CED-48C3-BC42-DB44A8166C7F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816B30-1661-4B9A-AB64-4DAA943E28A0}"/>
              </a:ext>
            </a:extLst>
          </p:cNvPr>
          <p:cNvGrpSpPr/>
          <p:nvPr/>
        </p:nvGrpSpPr>
        <p:grpSpPr>
          <a:xfrm>
            <a:off x="8980839" y="1410278"/>
            <a:ext cx="2743200" cy="2108796"/>
            <a:chOff x="5746910" y="1612972"/>
            <a:chExt cx="2743200" cy="2108796"/>
          </a:xfrm>
        </p:grpSpPr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7CCCABA-41C8-4C10-89FE-1DA61CEA7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42"/>
            <a:stretch/>
          </p:blipFill>
          <p:spPr>
            <a:xfrm>
              <a:off x="5746910" y="1612972"/>
              <a:ext cx="2743200" cy="184487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3DFE81-ECDD-4AAC-8FB1-23477245703F}"/>
                </a:ext>
              </a:extLst>
            </p:cNvPr>
            <p:cNvSpPr txBox="1"/>
            <p:nvPr/>
          </p:nvSpPr>
          <p:spPr>
            <a:xfrm>
              <a:off x="6598175" y="3407258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2-14&gt;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7BAA781-1D4E-442F-934D-96E993B33273}"/>
              </a:ext>
            </a:extLst>
          </p:cNvPr>
          <p:cNvGrpSpPr/>
          <p:nvPr/>
        </p:nvGrpSpPr>
        <p:grpSpPr>
          <a:xfrm>
            <a:off x="6219572" y="1410278"/>
            <a:ext cx="2743200" cy="2124555"/>
            <a:chOff x="9179589" y="112672"/>
            <a:chExt cx="2743200" cy="2124555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B7F74CF-EA42-4EC4-AF7A-C6ABBA325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42"/>
            <a:stretch/>
          </p:blipFill>
          <p:spPr>
            <a:xfrm>
              <a:off x="9179589" y="112672"/>
              <a:ext cx="2743200" cy="184487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72FBB2-0AF8-46DA-BF13-F7944AEADB14}"/>
                </a:ext>
              </a:extLst>
            </p:cNvPr>
            <p:cNvSpPr txBox="1"/>
            <p:nvPr/>
          </p:nvSpPr>
          <p:spPr>
            <a:xfrm>
              <a:off x="10030854" y="1922717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2-13&gt;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9A5F418-55BE-4EEE-96E7-BC4FB11324D1}"/>
              </a:ext>
            </a:extLst>
          </p:cNvPr>
          <p:cNvGrpSpPr/>
          <p:nvPr/>
        </p:nvGrpSpPr>
        <p:grpSpPr>
          <a:xfrm>
            <a:off x="8980839" y="3661725"/>
            <a:ext cx="2743200" cy="2165498"/>
            <a:chOff x="9179589" y="3113272"/>
            <a:chExt cx="2743200" cy="2165498"/>
          </a:xfrm>
        </p:grpSpPr>
        <p:pic>
          <p:nvPicPr>
            <p:cNvPr id="4" name="그림 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A865ABE-EC04-4AEA-BD82-F6C0B2CA1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84"/>
            <a:stretch/>
          </p:blipFill>
          <p:spPr>
            <a:xfrm>
              <a:off x="9179589" y="3113272"/>
              <a:ext cx="2743200" cy="18448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8E517E-86CD-4AEB-B3A9-2D61478D0CCD}"/>
                </a:ext>
              </a:extLst>
            </p:cNvPr>
            <p:cNvSpPr txBox="1"/>
            <p:nvPr/>
          </p:nvSpPr>
          <p:spPr>
            <a:xfrm>
              <a:off x="10030854" y="4964260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2-16&gt;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191B39-2839-4028-A01E-79DA6EDBC59F}"/>
              </a:ext>
            </a:extLst>
          </p:cNvPr>
          <p:cNvGrpSpPr/>
          <p:nvPr/>
        </p:nvGrpSpPr>
        <p:grpSpPr>
          <a:xfrm>
            <a:off x="6219572" y="3661725"/>
            <a:ext cx="2743200" cy="2136914"/>
            <a:chOff x="5746910" y="4620773"/>
            <a:chExt cx="2743200" cy="2136914"/>
          </a:xfrm>
        </p:grpSpPr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8D4C796-024C-4FBC-A051-451A78333D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42"/>
            <a:stretch/>
          </p:blipFill>
          <p:spPr>
            <a:xfrm>
              <a:off x="5746910" y="4620773"/>
              <a:ext cx="2743200" cy="184487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BF362F-ABEF-4D09-8368-4BF13727B2C1}"/>
                </a:ext>
              </a:extLst>
            </p:cNvPr>
            <p:cNvSpPr txBox="1"/>
            <p:nvPr/>
          </p:nvSpPr>
          <p:spPr>
            <a:xfrm>
              <a:off x="6598175" y="6443177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2-15&gt;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06D1F4-F170-4433-A198-965888ABAA91}"/>
              </a:ext>
            </a:extLst>
          </p:cNvPr>
          <p:cNvGrpSpPr/>
          <p:nvPr/>
        </p:nvGrpSpPr>
        <p:grpSpPr>
          <a:xfrm>
            <a:off x="1007896" y="1514679"/>
            <a:ext cx="4789589" cy="4008790"/>
            <a:chOff x="1007896" y="1629000"/>
            <a:chExt cx="4789589" cy="4008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AA1EDD-D421-4EB0-A752-E4DA981A28E8}"/>
                </a:ext>
              </a:extLst>
            </p:cNvPr>
            <p:cNvSpPr txBox="1"/>
            <p:nvPr/>
          </p:nvSpPr>
          <p:spPr>
            <a:xfrm>
              <a:off x="1030692" y="2798551"/>
              <a:ext cx="4766793" cy="2839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 변수를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.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str.contains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()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함수를 활용하여 추가 변수를 생성하고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비교 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추가구성 여부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상품명에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‘+’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가 존재하는 상품이 그렇지 않은 상품보다 평균 취급액이 높게 형성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&lt;Figure2-13&gt;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세트구성 여부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상품명에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‘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세트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가 존재하는 상품이 그렇지 않은 상품보다 평균 취급액이 높게 형성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&lt;Figure2-14&gt;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성별 구분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상품명에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‘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여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’, ‘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남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구분이 되어 있는 상품이 그렇지 않은 상품과 다른 평균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형성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&lt;Figure2-15&gt;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할부 플랜 구분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상품명에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‘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무이자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’, ‘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일시불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구분이 되어 있는 상품이 그렇지 않은 상품보다 매우 낮은 평균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형성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&lt;Figure2-16&gt;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E1B5B2-1925-4880-A826-680C67CC40CD}"/>
                </a:ext>
              </a:extLst>
            </p:cNvPr>
            <p:cNvSpPr txBox="1"/>
            <p:nvPr/>
          </p:nvSpPr>
          <p:spPr>
            <a:xfrm>
              <a:off x="1007896" y="1629000"/>
              <a:ext cx="34980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데이터 탐색하기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9895E-8E92-42EC-9A42-4B8BB9B1F3F3}"/>
                </a:ext>
              </a:extLst>
            </p:cNvPr>
            <p:cNvSpPr txBox="1"/>
            <p:nvPr/>
          </p:nvSpPr>
          <p:spPr>
            <a:xfrm>
              <a:off x="1007896" y="2336886"/>
              <a:ext cx="2789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상품명별 </a:t>
              </a:r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비교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061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96FF5-5A9E-4A89-BDAF-55181635CBDB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5952BF-E870-4EB1-AC48-3103798C01F6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7725F90-6B12-46F4-8BA2-D72BE8DE51BB}"/>
              </a:ext>
            </a:extLst>
          </p:cNvPr>
          <p:cNvGrpSpPr/>
          <p:nvPr/>
        </p:nvGrpSpPr>
        <p:grpSpPr>
          <a:xfrm>
            <a:off x="6324259" y="1577007"/>
            <a:ext cx="5553068" cy="1765456"/>
            <a:chOff x="6337640" y="479066"/>
            <a:chExt cx="5553068" cy="1765456"/>
          </a:xfrm>
        </p:grpSpPr>
        <p:pic>
          <p:nvPicPr>
            <p:cNvPr id="4" name="그림 3" descr="스크린샷, 그리기이(가) 표시된 사진&#10;&#10;자동 생성된 설명">
              <a:extLst>
                <a:ext uri="{FF2B5EF4-FFF2-40B4-BE49-F238E27FC236}">
                  <a16:creationId xmlns:a16="http://schemas.microsoft.com/office/drawing/2014/main" id="{167CE388-5E72-47B6-A831-74F4420A8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640" y="479066"/>
              <a:ext cx="5553068" cy="145094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66E8E5-C82C-4AE2-953A-A471CEFDED4C}"/>
                </a:ext>
              </a:extLst>
            </p:cNvPr>
            <p:cNvSpPr txBox="1"/>
            <p:nvPr/>
          </p:nvSpPr>
          <p:spPr>
            <a:xfrm>
              <a:off x="8593839" y="1930012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2-17&gt;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6C4DC4-8AEA-40E0-86F1-96639592B824}"/>
              </a:ext>
            </a:extLst>
          </p:cNvPr>
          <p:cNvGrpSpPr/>
          <p:nvPr/>
        </p:nvGrpSpPr>
        <p:grpSpPr>
          <a:xfrm>
            <a:off x="9386400" y="3778022"/>
            <a:ext cx="2457593" cy="2001669"/>
            <a:chOff x="5699759" y="2424347"/>
            <a:chExt cx="2457593" cy="2001669"/>
          </a:xfrm>
        </p:grpSpPr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5391B13-FB55-45CB-BD24-6DF78EA45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9759" y="2424347"/>
              <a:ext cx="2457593" cy="175450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C51219-B52C-4580-932C-6F960E6393AE}"/>
                </a:ext>
              </a:extLst>
            </p:cNvPr>
            <p:cNvSpPr txBox="1"/>
            <p:nvPr/>
          </p:nvSpPr>
          <p:spPr>
            <a:xfrm>
              <a:off x="6408220" y="4111506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2-19&gt;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5B6749-A806-41B1-A3FD-F8DB322DB9EE}"/>
              </a:ext>
            </a:extLst>
          </p:cNvPr>
          <p:cNvGrpSpPr/>
          <p:nvPr/>
        </p:nvGrpSpPr>
        <p:grpSpPr>
          <a:xfrm>
            <a:off x="6419848" y="3786179"/>
            <a:ext cx="2457593" cy="1993512"/>
            <a:chOff x="5699759" y="4673184"/>
            <a:chExt cx="2457593" cy="1993512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1754DAA-12CF-4E62-8C15-FB019BCA7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9759" y="4673184"/>
              <a:ext cx="2457593" cy="175450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CC728C-BC49-41E1-82AA-903D816C5519}"/>
                </a:ext>
              </a:extLst>
            </p:cNvPr>
            <p:cNvSpPr txBox="1"/>
            <p:nvPr/>
          </p:nvSpPr>
          <p:spPr>
            <a:xfrm>
              <a:off x="6408220" y="6352186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2-18&gt;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153843-325B-4E15-A341-7F0436386940}"/>
              </a:ext>
            </a:extLst>
          </p:cNvPr>
          <p:cNvGrpSpPr/>
          <p:nvPr/>
        </p:nvGrpSpPr>
        <p:grpSpPr>
          <a:xfrm>
            <a:off x="1004530" y="1523734"/>
            <a:ext cx="5693813" cy="4008790"/>
            <a:chOff x="1004530" y="1629000"/>
            <a:chExt cx="5693813" cy="4008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FC486A-BCEA-4A8F-94A3-A1FB589BCCCB}"/>
                </a:ext>
              </a:extLst>
            </p:cNvPr>
            <p:cNvSpPr txBox="1"/>
            <p:nvPr/>
          </p:nvSpPr>
          <p:spPr>
            <a:xfrm>
              <a:off x="1004530" y="2798551"/>
              <a:ext cx="5693813" cy="2839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제공된 데이터 테이블에서는 한 편성이 보통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‘20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X 3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타임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’, ‘30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X 2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타임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으로                  나뉘어져 있으며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취급액도 타임별로 나뉘어져 있음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따라서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노출 시간을 누적하여 누적 시간별로 평균 취급액을 비교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		     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누적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노출 시간이 길어질수록 취급액이 증가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함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&lt;Figure2-17&gt;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제공된 데이터 테이블에서는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동일방송 내 판매상품이 다른 경우가 존재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하며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                          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단가가 같은 경우와 다른 경우가 존재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함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동일방송 내 판매단가별 판매상품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의 평균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비교 결과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		      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판매단가가 낮을수록 평균 취급액이 낮게 형성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되는 것을 확인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&lt;Figure2-18&gt;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동일방송 내 동일단가 이종상품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의 평균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비교 결과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			     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특정 상품의 취급액이 매우 높게 형성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되는 것을 확인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&lt;Figure2-19&gt;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C7D40B-6B4A-43E7-A032-B754BB6B8356}"/>
                </a:ext>
              </a:extLst>
            </p:cNvPr>
            <p:cNvSpPr txBox="1"/>
            <p:nvPr/>
          </p:nvSpPr>
          <p:spPr>
            <a:xfrm>
              <a:off x="1007896" y="1629000"/>
              <a:ext cx="34980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데이터 탐색하기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EC96F1-8F71-4855-A65E-19B517B248DA}"/>
                </a:ext>
              </a:extLst>
            </p:cNvPr>
            <p:cNvSpPr txBox="1"/>
            <p:nvPr/>
          </p:nvSpPr>
          <p:spPr>
            <a:xfrm>
              <a:off x="1007896" y="2336886"/>
              <a:ext cx="4937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노출시간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판매상품에 따른 </a:t>
              </a:r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비교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356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05127-1B03-4110-A880-D59B01FEB250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03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D3BEDA-CC17-4A01-BE96-5573BD045C82}"/>
              </a:ext>
            </a:extLst>
          </p:cNvPr>
          <p:cNvSpPr txBox="1"/>
          <p:nvPr/>
        </p:nvSpPr>
        <p:spPr>
          <a:xfrm>
            <a:off x="865300" y="2562909"/>
            <a:ext cx="2898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4273E-3142-4A97-AAE5-7B80A3453039}"/>
              </a:ext>
            </a:extLst>
          </p:cNvPr>
          <p:cNvSpPr txBox="1"/>
          <p:nvPr/>
        </p:nvSpPr>
        <p:spPr>
          <a:xfrm>
            <a:off x="865300" y="3971845"/>
            <a:ext cx="155683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전처리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파생 변수 생성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 데이터 활용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변수 인코딩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2B99F-CCD6-4C7A-8B45-8C8ACE25474E}"/>
              </a:ext>
            </a:extLst>
          </p:cNvPr>
          <p:cNvSpPr/>
          <p:nvPr/>
        </p:nvSpPr>
        <p:spPr>
          <a:xfrm rot="5400000">
            <a:off x="7561942" y="210458"/>
            <a:ext cx="4840516" cy="441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포도, 실외, 과일, 녹색이(가) 표시된 사진&#10;&#10;자동 생성된 설명">
            <a:extLst>
              <a:ext uri="{FF2B5EF4-FFF2-40B4-BE49-F238E27FC236}">
                <a16:creationId xmlns:a16="http://schemas.microsoft.com/office/drawing/2014/main" id="{DC5115FC-14C4-4DB8-94E7-79CA97AEB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8" t="1721" r="65143" b="31472"/>
          <a:stretch/>
        </p:blipFill>
        <p:spPr>
          <a:xfrm>
            <a:off x="6095999" y="-1"/>
            <a:ext cx="1262744" cy="4840515"/>
          </a:xfrm>
          <a:prstGeom prst="rect">
            <a:avLst/>
          </a:prstGeom>
        </p:spPr>
      </p:pic>
      <p:pic>
        <p:nvPicPr>
          <p:cNvPr id="12" name="그림 11" descr="포도, 실외, 과일, 녹색이(가) 표시된 사진&#10;&#10;자동 생성된 설명">
            <a:extLst>
              <a:ext uri="{FF2B5EF4-FFF2-40B4-BE49-F238E27FC236}">
                <a16:creationId xmlns:a16="http://schemas.microsoft.com/office/drawing/2014/main" id="{B64A505B-6CAB-4F5C-86D2-FF799CC5F3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9" t="72679" r="20673" b="3630"/>
          <a:stretch/>
        </p:blipFill>
        <p:spPr>
          <a:xfrm>
            <a:off x="6095999" y="5141396"/>
            <a:ext cx="6095999" cy="171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54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17831-3911-4438-A080-45DB6C7483B0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A08BCF-6483-496D-ADB4-B1ABA4B80D05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DE91C-60C5-4C60-BB46-90D524AA7436}"/>
              </a:ext>
            </a:extLst>
          </p:cNvPr>
          <p:cNvSpPr txBox="1"/>
          <p:nvPr/>
        </p:nvSpPr>
        <p:spPr>
          <a:xfrm>
            <a:off x="1007896" y="2798551"/>
            <a:ext cx="5317789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Time adjustment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자정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~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익일 새벽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시까지 방송은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연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·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·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일이 다르게 할당되는 문제가 발생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하여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일괄적으로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-3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시간씩 시간을 조정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&lt;Figure3-1&gt;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Log Transform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취급액의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(Skewness)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조정해주기 위해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로그화 적용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&lt;Figure3-2&gt;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Outlier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억원 이상 값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전체 데이터의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1%)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제거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Missing Value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Forward Fill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방식으로 처리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D9F396-CF51-4EB8-ABEF-22E7A696B474}"/>
              </a:ext>
            </a:extLst>
          </p:cNvPr>
          <p:cNvSpPr txBox="1"/>
          <p:nvPr/>
        </p:nvSpPr>
        <p:spPr>
          <a:xfrm>
            <a:off x="1007896" y="1629000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</a:t>
            </a:r>
            <a:r>
              <a:rPr lang="ko-KR" altLang="en-US" sz="40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전처리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95FBE7-8F35-4A0C-8D4E-80B0F336399E}"/>
              </a:ext>
            </a:extLst>
          </p:cNvPr>
          <p:cNvSpPr txBox="1"/>
          <p:nvPr/>
        </p:nvSpPr>
        <p:spPr>
          <a:xfrm>
            <a:off x="1007896" y="2336886"/>
            <a:ext cx="5610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Log Transform, Outlier, Missing Value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30BCA21-E26C-4483-B471-4737AB8B05C6}"/>
              </a:ext>
            </a:extLst>
          </p:cNvPr>
          <p:cNvGrpSpPr/>
          <p:nvPr/>
        </p:nvGrpSpPr>
        <p:grpSpPr>
          <a:xfrm>
            <a:off x="3814714" y="3596040"/>
            <a:ext cx="8142587" cy="2396502"/>
            <a:chOff x="3814714" y="3833899"/>
            <a:chExt cx="8142587" cy="2396502"/>
          </a:xfrm>
        </p:grpSpPr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3D91E8A-EDC9-4059-87FC-85E0745F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44" b="6394"/>
            <a:stretch/>
          </p:blipFill>
          <p:spPr>
            <a:xfrm>
              <a:off x="3814714" y="5076929"/>
              <a:ext cx="2401710" cy="80645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8C52EFB-0251-48FB-B771-DAC4C3948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4" b="6321"/>
            <a:stretch/>
          </p:blipFill>
          <p:spPr>
            <a:xfrm>
              <a:off x="6407085" y="4041009"/>
              <a:ext cx="5550216" cy="194258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B2D1B5-59FD-43D3-9983-DE11AFD258D3}"/>
                </a:ext>
              </a:extLst>
            </p:cNvPr>
            <p:cNvSpPr txBox="1"/>
            <p:nvPr/>
          </p:nvSpPr>
          <p:spPr>
            <a:xfrm>
              <a:off x="8701132" y="5915891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3-2&gt;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29D173-0532-416D-9173-F8048DABF3B6}"/>
                </a:ext>
              </a:extLst>
            </p:cNvPr>
            <p:cNvSpPr txBox="1"/>
            <p:nvPr/>
          </p:nvSpPr>
          <p:spPr>
            <a:xfrm>
              <a:off x="8288359" y="3833899"/>
              <a:ext cx="17876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8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Distplot</a:t>
              </a:r>
              <a:r>
                <a:rPr lang="en-US" altLang="ko-KR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(Log</a:t>
              </a:r>
              <a:r>
                <a:rPr lang="ko-KR" altLang="en-US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transformed)</a:t>
              </a:r>
              <a:endParaRPr lang="ko-KR" altLang="en-US" sz="8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8330BAE4-DDE4-4F36-A915-3E59BD3C889D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rot="5400000" flipH="1" flipV="1">
              <a:off x="5439570" y="4109414"/>
              <a:ext cx="543514" cy="139151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44ADB52-D613-45E7-98F9-771927C46E52}"/>
              </a:ext>
            </a:extLst>
          </p:cNvPr>
          <p:cNvGrpSpPr/>
          <p:nvPr/>
        </p:nvGrpSpPr>
        <p:grpSpPr>
          <a:xfrm>
            <a:off x="6768962" y="1143862"/>
            <a:ext cx="5075031" cy="2365862"/>
            <a:chOff x="6768962" y="1062796"/>
            <a:chExt cx="5075031" cy="236586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158735-793A-46C6-8831-69538D8AFC55}"/>
                </a:ext>
              </a:extLst>
            </p:cNvPr>
            <p:cNvSpPr txBox="1"/>
            <p:nvPr/>
          </p:nvSpPr>
          <p:spPr>
            <a:xfrm>
              <a:off x="8854180" y="3114148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57055C4-4DED-4C38-B45B-B6FFDE880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474" t="50532" r="53872" b="19313"/>
            <a:stretch/>
          </p:blipFill>
          <p:spPr>
            <a:xfrm>
              <a:off x="9569690" y="1062796"/>
              <a:ext cx="2274303" cy="20680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3C18835-7C2A-42DF-B2D7-47E11E7BAE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295" t="48889" r="53580" b="20956"/>
            <a:stretch/>
          </p:blipFill>
          <p:spPr>
            <a:xfrm>
              <a:off x="6768962" y="1062796"/>
              <a:ext cx="2331831" cy="20680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93E9442A-C3DD-44E4-BD17-E26EF35ECD10}"/>
                </a:ext>
              </a:extLst>
            </p:cNvPr>
            <p:cNvSpPr/>
            <p:nvPr/>
          </p:nvSpPr>
          <p:spPr>
            <a:xfrm>
              <a:off x="9182193" y="1919836"/>
              <a:ext cx="310599" cy="353943"/>
            </a:xfrm>
            <a:prstGeom prst="rightArrow">
              <a:avLst/>
            </a:prstGeom>
            <a:solidFill>
              <a:srgbClr val="5873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4090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94767-9982-4CF4-A602-EEA4C450D74E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AE8A5D-5515-4372-808B-2CFCB434BCB2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1F0B69-8A2D-45A8-A3B8-BA1FC9297C87}"/>
              </a:ext>
            </a:extLst>
          </p:cNvPr>
          <p:cNvGrpSpPr/>
          <p:nvPr/>
        </p:nvGrpSpPr>
        <p:grpSpPr>
          <a:xfrm>
            <a:off x="4948902" y="1323067"/>
            <a:ext cx="6895091" cy="4530662"/>
            <a:chOff x="4948902" y="1982943"/>
            <a:chExt cx="6895091" cy="4530662"/>
          </a:xfrm>
        </p:grpSpPr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BB21B883-8409-4C38-8B19-BD0A477C9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902" y="1982943"/>
              <a:ext cx="6895091" cy="421526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11AFFC-B0FB-450D-A173-3DC66F8555A4}"/>
                </a:ext>
              </a:extLst>
            </p:cNvPr>
            <p:cNvSpPr txBox="1"/>
            <p:nvPr/>
          </p:nvSpPr>
          <p:spPr>
            <a:xfrm>
              <a:off x="7915385" y="6199095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3-3&gt;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4C80A03-CCEC-46DF-A61A-119A15619238}"/>
              </a:ext>
            </a:extLst>
          </p:cNvPr>
          <p:cNvGrpSpPr/>
          <p:nvPr/>
        </p:nvGrpSpPr>
        <p:grpSpPr>
          <a:xfrm>
            <a:off x="1007896" y="1701604"/>
            <a:ext cx="3509359" cy="3454792"/>
            <a:chOff x="1007896" y="1629000"/>
            <a:chExt cx="3509359" cy="34547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9FF6DD-F366-4FDE-93AE-9A0941453DA8}"/>
                </a:ext>
              </a:extLst>
            </p:cNvPr>
            <p:cNvSpPr txBox="1"/>
            <p:nvPr/>
          </p:nvSpPr>
          <p:spPr>
            <a:xfrm>
              <a:off x="1007896" y="2798551"/>
              <a:ext cx="3509359" cy="2285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.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str.contains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()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를 활용한 특정 문구 파생 변수 생성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_plan: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무이자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/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일시불 여부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_add: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추가 구성 여부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_maker: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LG/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삼성 여부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_set: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세트 구성 여부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_sex: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성별 구분 여부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new_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 정규표현식 처리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_brand: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new_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상품명의 앞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2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글자 추출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0FD568-DE33-46F3-AD0F-5EF92954EE81}"/>
                </a:ext>
              </a:extLst>
            </p:cNvPr>
            <p:cNvSpPr txBox="1"/>
            <p:nvPr/>
          </p:nvSpPr>
          <p:spPr>
            <a:xfrm>
              <a:off x="1007896" y="1629000"/>
              <a:ext cx="31566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파생 변수 생성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5E4285-6B9F-4299-B56D-24AA551CD064}"/>
                </a:ext>
              </a:extLst>
            </p:cNvPr>
            <p:cNvSpPr txBox="1"/>
            <p:nvPr/>
          </p:nvSpPr>
          <p:spPr>
            <a:xfrm>
              <a:off x="1007896" y="2336886"/>
              <a:ext cx="2858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 파생 변수 생성</a:t>
              </a: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8ACBA688-5D03-4623-A447-7EC4F279D0FA}"/>
              </a:ext>
            </a:extLst>
          </p:cNvPr>
          <p:cNvSpPr/>
          <p:nvPr/>
        </p:nvSpPr>
        <p:spPr>
          <a:xfrm>
            <a:off x="9069043" y="2937399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FA6D22B-807C-4C55-8940-709F131444D0}"/>
              </a:ext>
            </a:extLst>
          </p:cNvPr>
          <p:cNvSpPr/>
          <p:nvPr/>
        </p:nvSpPr>
        <p:spPr>
          <a:xfrm>
            <a:off x="9069043" y="3686699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7661DD-AE46-48DF-B7C7-7C8EC4FFEC72}"/>
              </a:ext>
            </a:extLst>
          </p:cNvPr>
          <p:cNvSpPr/>
          <p:nvPr/>
        </p:nvSpPr>
        <p:spPr>
          <a:xfrm>
            <a:off x="9354793" y="4797949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0C482D9-3A56-4B79-BB31-698B98773A48}"/>
              </a:ext>
            </a:extLst>
          </p:cNvPr>
          <p:cNvSpPr/>
          <p:nvPr/>
        </p:nvSpPr>
        <p:spPr>
          <a:xfrm>
            <a:off x="9773893" y="2189532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447ADE1-B74E-4115-8E07-C75D71724A5B}"/>
              </a:ext>
            </a:extLst>
          </p:cNvPr>
          <p:cNvSpPr/>
          <p:nvPr/>
        </p:nvSpPr>
        <p:spPr>
          <a:xfrm>
            <a:off x="10008843" y="1749949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98D4D86-56E8-4618-B1B0-E223FE8E3609}"/>
              </a:ext>
            </a:extLst>
          </p:cNvPr>
          <p:cNvSpPr/>
          <p:nvPr/>
        </p:nvSpPr>
        <p:spPr>
          <a:xfrm>
            <a:off x="10293267" y="4429648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61C26A-98D7-4817-9C03-9A1631DEEF5A}"/>
              </a:ext>
            </a:extLst>
          </p:cNvPr>
          <p:cNvSpPr/>
          <p:nvPr/>
        </p:nvSpPr>
        <p:spPr>
          <a:xfrm>
            <a:off x="7664450" y="1903675"/>
            <a:ext cx="250935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14A7D53-C7FF-4132-9FC7-24AB695011A8}"/>
              </a:ext>
            </a:extLst>
          </p:cNvPr>
          <p:cNvSpPr/>
          <p:nvPr/>
        </p:nvSpPr>
        <p:spPr>
          <a:xfrm>
            <a:off x="6799927" y="2214932"/>
            <a:ext cx="250935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5AD611-0EE9-415E-A7AD-6A86F4A8715F}"/>
              </a:ext>
            </a:extLst>
          </p:cNvPr>
          <p:cNvSpPr/>
          <p:nvPr/>
        </p:nvSpPr>
        <p:spPr>
          <a:xfrm>
            <a:off x="6793577" y="2956449"/>
            <a:ext cx="332852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1E682B-374C-4682-B11E-B191FC5549AC}"/>
              </a:ext>
            </a:extLst>
          </p:cNvPr>
          <p:cNvSpPr/>
          <p:nvPr/>
        </p:nvSpPr>
        <p:spPr>
          <a:xfrm>
            <a:off x="6909836" y="3710666"/>
            <a:ext cx="332852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5CF0C8-846C-449B-9786-159587D956FC}"/>
              </a:ext>
            </a:extLst>
          </p:cNvPr>
          <p:cNvSpPr/>
          <p:nvPr/>
        </p:nvSpPr>
        <p:spPr>
          <a:xfrm>
            <a:off x="7259086" y="4458533"/>
            <a:ext cx="252964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45D218-CFDE-406D-AD3F-0151853D8CA1}"/>
              </a:ext>
            </a:extLst>
          </p:cNvPr>
          <p:cNvSpPr/>
          <p:nvPr/>
        </p:nvSpPr>
        <p:spPr>
          <a:xfrm>
            <a:off x="7512050" y="4950756"/>
            <a:ext cx="196850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C37AA20-1A3B-4A56-8F56-9E9D3D99FED5}"/>
              </a:ext>
            </a:extLst>
          </p:cNvPr>
          <p:cNvCxnSpPr>
            <a:stCxn id="19" idx="3"/>
            <a:endCxn id="17" idx="2"/>
          </p:cNvCxnSpPr>
          <p:nvPr/>
        </p:nvCxnSpPr>
        <p:spPr>
          <a:xfrm flipV="1">
            <a:off x="7915385" y="1916375"/>
            <a:ext cx="2093458" cy="7051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D2BB0D-174A-4621-A6FA-1295804FE980}"/>
              </a:ext>
            </a:extLst>
          </p:cNvPr>
          <p:cNvCxnSpPr>
            <a:cxnSpLocks/>
            <a:stCxn id="20" idx="3"/>
            <a:endCxn id="16" idx="2"/>
          </p:cNvCxnSpPr>
          <p:nvPr/>
        </p:nvCxnSpPr>
        <p:spPr>
          <a:xfrm>
            <a:off x="7050862" y="2298145"/>
            <a:ext cx="2723031" cy="5781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0F8AD1C-9627-4288-8409-C4D13CC31525}"/>
              </a:ext>
            </a:extLst>
          </p:cNvPr>
          <p:cNvCxnSpPr>
            <a:cxnSpLocks/>
            <a:stCxn id="21" idx="3"/>
            <a:endCxn id="4" idx="2"/>
          </p:cNvCxnSpPr>
          <p:nvPr/>
        </p:nvCxnSpPr>
        <p:spPr>
          <a:xfrm>
            <a:off x="7126429" y="3039662"/>
            <a:ext cx="1942614" cy="6416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4307278-1D93-4138-A06C-E9F96AEE42FF}"/>
              </a:ext>
            </a:extLst>
          </p:cNvPr>
          <p:cNvCxnSpPr>
            <a:cxnSpLocks/>
            <a:stCxn id="22" idx="3"/>
            <a:endCxn id="14" idx="2"/>
          </p:cNvCxnSpPr>
          <p:nvPr/>
        </p:nvCxnSpPr>
        <p:spPr>
          <a:xfrm>
            <a:off x="7242688" y="3793879"/>
            <a:ext cx="1826355" cy="5924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0D0A6F-64DB-47D0-953C-95B455262835}"/>
              </a:ext>
            </a:extLst>
          </p:cNvPr>
          <p:cNvCxnSpPr>
            <a:cxnSpLocks/>
            <a:stCxn id="23" idx="3"/>
            <a:endCxn id="18" idx="2"/>
          </p:cNvCxnSpPr>
          <p:nvPr/>
        </p:nvCxnSpPr>
        <p:spPr>
          <a:xfrm>
            <a:off x="7512050" y="4541746"/>
            <a:ext cx="2781217" cy="54328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C18D930-73D1-4D39-9601-C3ED74066CEB}"/>
              </a:ext>
            </a:extLst>
          </p:cNvPr>
          <p:cNvCxnSpPr>
            <a:cxnSpLocks/>
            <a:stCxn id="24" idx="3"/>
            <a:endCxn id="15" idx="2"/>
          </p:cNvCxnSpPr>
          <p:nvPr/>
        </p:nvCxnSpPr>
        <p:spPr>
          <a:xfrm flipV="1">
            <a:off x="7708900" y="4964375"/>
            <a:ext cx="1645893" cy="69594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63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DCF18-DEB5-4F2F-A30B-6D2C562DA464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B1FBA3-F7FB-42A4-83E7-D5CC984B76C4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C51367E-38AC-44CF-BCBD-58B0AC9EC93E}"/>
              </a:ext>
            </a:extLst>
          </p:cNvPr>
          <p:cNvGrpSpPr/>
          <p:nvPr/>
        </p:nvGrpSpPr>
        <p:grpSpPr>
          <a:xfrm>
            <a:off x="1006282" y="1840104"/>
            <a:ext cx="10409578" cy="3177793"/>
            <a:chOff x="1006282" y="1629000"/>
            <a:chExt cx="10409578" cy="31777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5DC3E2-DB48-451D-B2CD-05962D7DF4AE}"/>
                </a:ext>
              </a:extLst>
            </p:cNvPr>
            <p:cNvSpPr txBox="1"/>
            <p:nvPr/>
          </p:nvSpPr>
          <p:spPr>
            <a:xfrm>
              <a:off x="1006282" y="1629000"/>
              <a:ext cx="31566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파생 변수 생성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484F34-25FE-4B86-94DA-72FD0C131641}"/>
                </a:ext>
              </a:extLst>
            </p:cNvPr>
            <p:cNvSpPr txBox="1"/>
            <p:nvPr/>
          </p:nvSpPr>
          <p:spPr>
            <a:xfrm>
              <a:off x="1006282" y="2336886"/>
              <a:ext cx="1281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방송시간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EB0389-E627-4DB4-B9A4-B190B0175666}"/>
                </a:ext>
              </a:extLst>
            </p:cNvPr>
            <p:cNvSpPr txBox="1"/>
            <p:nvPr/>
          </p:nvSpPr>
          <p:spPr>
            <a:xfrm>
              <a:off x="1006282" y="2798551"/>
              <a:ext cx="10409578" cy="2008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to_datetime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()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를 활용한 시간 관련 파생 변수 생성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방송일시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_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dow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요일 구분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(0~6,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~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방송일시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_dow2: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주말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평일 구분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(0=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주말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1=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평일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방송일시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_MM, DD, 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hh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 구분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(MM=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DD=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hh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=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방송일시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_MMDD, 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DDhh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hhmm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월일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일시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시분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구분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(MMDD=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월일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DDhh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=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일시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hhmm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=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방송일시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_mmmm1, 2, 3: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년 단위 누적 시간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 단위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  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(mmmm_1=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일단위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누적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mmmm_2=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월단위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누적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mmmm_3=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연단위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누적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1EEE1E-4108-49D2-BA6B-84AA0B1B4746}"/>
              </a:ext>
            </a:extLst>
          </p:cNvPr>
          <p:cNvGrpSpPr/>
          <p:nvPr/>
        </p:nvGrpSpPr>
        <p:grpSpPr>
          <a:xfrm>
            <a:off x="4809197" y="1846337"/>
            <a:ext cx="7062124" cy="1631302"/>
            <a:chOff x="4828051" y="2336886"/>
            <a:chExt cx="7062124" cy="163130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93D8907-6E6B-485E-A50F-A127A3993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051" y="2336886"/>
              <a:ext cx="7062124" cy="131679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081A42-C4CF-4850-8286-922B59E403A7}"/>
                </a:ext>
              </a:extLst>
            </p:cNvPr>
            <p:cNvSpPr txBox="1"/>
            <p:nvPr/>
          </p:nvSpPr>
          <p:spPr>
            <a:xfrm>
              <a:off x="7915385" y="3653678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3-4&gt;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145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DCF18-DEB5-4F2F-A30B-6D2C562DA464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B1FBA3-F7FB-42A4-83E7-D5CC984B76C4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DAFD37F-0D99-4471-9EC8-9AC46CA6DD73}"/>
              </a:ext>
            </a:extLst>
          </p:cNvPr>
          <p:cNvGrpSpPr/>
          <p:nvPr/>
        </p:nvGrpSpPr>
        <p:grpSpPr>
          <a:xfrm>
            <a:off x="1010944" y="1429978"/>
            <a:ext cx="4937570" cy="4285789"/>
            <a:chOff x="1010944" y="1629000"/>
            <a:chExt cx="4937570" cy="42857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5DC3E2-DB48-451D-B2CD-05962D7DF4AE}"/>
                </a:ext>
              </a:extLst>
            </p:cNvPr>
            <p:cNvSpPr txBox="1"/>
            <p:nvPr/>
          </p:nvSpPr>
          <p:spPr>
            <a:xfrm>
              <a:off x="1010944" y="1629000"/>
              <a:ext cx="31566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파생 변수 생성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484F34-25FE-4B86-94DA-72FD0C131641}"/>
                </a:ext>
              </a:extLst>
            </p:cNvPr>
            <p:cNvSpPr txBox="1"/>
            <p:nvPr/>
          </p:nvSpPr>
          <p:spPr>
            <a:xfrm>
              <a:off x="1010944" y="2336886"/>
              <a:ext cx="4937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누적 노출시간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동일방송 판매상품 구분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EB0389-E627-4DB4-B9A4-B190B0175666}"/>
                </a:ext>
              </a:extLst>
            </p:cNvPr>
            <p:cNvSpPr txBox="1"/>
            <p:nvPr/>
          </p:nvSpPr>
          <p:spPr>
            <a:xfrm>
              <a:off x="1010944" y="2798551"/>
              <a:ext cx="4915062" cy="311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노출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을 활용한 파생변수 생성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&lt;Figure3-5&gt;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cast time, cast count: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누적 노출 시간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누적 노출 횟수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구분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cast_time_sum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cast_count_sum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해당 판매 상품의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총 누적 노출 시간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총 누적 노출 횟수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구분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cast_time_ratio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해당 판매 상품의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총 누적 노출 시간 대비 노출 시간 비율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동일방송 판매상품 구분을 활용한 파생변수 생성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fake weight: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동일방송 내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상품단가별 역 가중치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부여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(-36~0) &lt;Figure3-6&gt;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fake weight2: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동일방송 내 동일단가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이종상품별 역 가중치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부여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(-2~0) &lt;Figure3-7&gt;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C6830FA-9CAB-4183-9758-327733C8683A}"/>
              </a:ext>
            </a:extLst>
          </p:cNvPr>
          <p:cNvGrpSpPr/>
          <p:nvPr/>
        </p:nvGrpSpPr>
        <p:grpSpPr>
          <a:xfrm>
            <a:off x="6096000" y="792618"/>
            <a:ext cx="5827975" cy="2125383"/>
            <a:chOff x="6241324" y="632359"/>
            <a:chExt cx="5827975" cy="212538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14B6EC6-76B4-48ED-A5E4-7B9F2C5ECD78}"/>
                </a:ext>
              </a:extLst>
            </p:cNvPr>
            <p:cNvGrpSpPr/>
            <p:nvPr/>
          </p:nvGrpSpPr>
          <p:grpSpPr>
            <a:xfrm>
              <a:off x="6241324" y="632359"/>
              <a:ext cx="5827975" cy="2125383"/>
              <a:chOff x="6062733" y="387058"/>
              <a:chExt cx="5827975" cy="2125383"/>
            </a:xfrm>
          </p:grpSpPr>
          <p:pic>
            <p:nvPicPr>
              <p:cNvPr id="19" name="그림 18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E8D745F5-1DEA-43F2-91ED-A19D9F2FA2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0"/>
              <a:stretch/>
            </p:blipFill>
            <p:spPr>
              <a:xfrm>
                <a:off x="6062733" y="387058"/>
                <a:ext cx="5827975" cy="184524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38CF9D-EA7B-4E9C-B0C5-15735C4AA65C}"/>
                  </a:ext>
                </a:extLst>
              </p:cNvPr>
              <p:cNvSpPr txBox="1"/>
              <p:nvPr/>
            </p:nvSpPr>
            <p:spPr>
              <a:xfrm>
                <a:off x="8495659" y="2197931"/>
                <a:ext cx="962123" cy="314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&lt;Figure 3-5&gt;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864551D-2B6D-40C7-8B38-F0E63DAD3D9D}"/>
                </a:ext>
              </a:extLst>
            </p:cNvPr>
            <p:cNvSpPr/>
            <p:nvPr/>
          </p:nvSpPr>
          <p:spPr>
            <a:xfrm>
              <a:off x="6241324" y="1016295"/>
              <a:ext cx="705712" cy="858006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53AB2DF-D361-4A8D-A363-32D94B6C4121}"/>
                </a:ext>
              </a:extLst>
            </p:cNvPr>
            <p:cNvCxnSpPr>
              <a:cxnSpLocks/>
              <a:stCxn id="21" idx="3"/>
              <a:endCxn id="34" idx="1"/>
            </p:cNvCxnSpPr>
            <p:nvPr/>
          </p:nvCxnSpPr>
          <p:spPr>
            <a:xfrm>
              <a:off x="6947036" y="1445298"/>
              <a:ext cx="2262433" cy="0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69B59EC-E744-4D5C-896A-3FC91FBEF335}"/>
                </a:ext>
              </a:extLst>
            </p:cNvPr>
            <p:cNvSpPr/>
            <p:nvPr/>
          </p:nvSpPr>
          <p:spPr>
            <a:xfrm>
              <a:off x="9209469" y="1016295"/>
              <a:ext cx="2813115" cy="858006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4436898-F2EA-422C-99DD-91C94016B139}"/>
              </a:ext>
            </a:extLst>
          </p:cNvPr>
          <p:cNvGrpSpPr/>
          <p:nvPr/>
        </p:nvGrpSpPr>
        <p:grpSpPr>
          <a:xfrm>
            <a:off x="6572993" y="2937957"/>
            <a:ext cx="4873988" cy="1781428"/>
            <a:chOff x="6576950" y="2844347"/>
            <a:chExt cx="4873988" cy="178142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E788531-4636-4EB8-A432-57689E971CA7}"/>
                </a:ext>
              </a:extLst>
            </p:cNvPr>
            <p:cNvGrpSpPr/>
            <p:nvPr/>
          </p:nvGrpSpPr>
          <p:grpSpPr>
            <a:xfrm>
              <a:off x="6576950" y="2844347"/>
              <a:ext cx="4873988" cy="1781428"/>
              <a:chOff x="5731413" y="2769783"/>
              <a:chExt cx="4873988" cy="1781428"/>
            </a:xfrm>
          </p:grpSpPr>
          <p:pic>
            <p:nvPicPr>
              <p:cNvPr id="15" name="그림 14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90E6E510-729C-43D8-951F-AE516576D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71"/>
              <a:stretch/>
            </p:blipFill>
            <p:spPr>
              <a:xfrm>
                <a:off x="5731413" y="2769783"/>
                <a:ext cx="4873988" cy="15051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951838-697B-44E4-BE84-42944AEB1E1F}"/>
                  </a:ext>
                </a:extLst>
              </p:cNvPr>
              <p:cNvSpPr txBox="1"/>
              <p:nvPr/>
            </p:nvSpPr>
            <p:spPr>
              <a:xfrm>
                <a:off x="7687346" y="4236701"/>
                <a:ext cx="962123" cy="314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&lt;Figure 3-6&gt;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CB8A4E-BA90-44FB-9C53-1273FE22CA59}"/>
                </a:ext>
              </a:extLst>
            </p:cNvPr>
            <p:cNvSpPr/>
            <p:nvPr/>
          </p:nvSpPr>
          <p:spPr>
            <a:xfrm>
              <a:off x="8084822" y="3241970"/>
              <a:ext cx="1288257" cy="1107524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B067CA6B-6FB9-4D52-8403-5971E1C16EB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>
              <a:off x="9373079" y="3795732"/>
              <a:ext cx="511968" cy="0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2883357-4A1B-40AA-84F5-560752E43390}"/>
                </a:ext>
              </a:extLst>
            </p:cNvPr>
            <p:cNvSpPr/>
            <p:nvPr/>
          </p:nvSpPr>
          <p:spPr>
            <a:xfrm>
              <a:off x="9885047" y="3241970"/>
              <a:ext cx="1057819" cy="1107524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9D5E954-D564-4C80-AC61-A61269E701D6}"/>
                </a:ext>
              </a:extLst>
            </p:cNvPr>
            <p:cNvSpPr/>
            <p:nvPr/>
          </p:nvSpPr>
          <p:spPr>
            <a:xfrm>
              <a:off x="8998448" y="3852065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D4DAA85-F3C0-45EF-99E9-B1BFFEDE6743}"/>
                </a:ext>
              </a:extLst>
            </p:cNvPr>
            <p:cNvSpPr/>
            <p:nvPr/>
          </p:nvSpPr>
          <p:spPr>
            <a:xfrm>
              <a:off x="8965110" y="3290084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E3D59B5-35BE-4DA7-9DA1-5C2BA3DD9AAD}"/>
                </a:ext>
              </a:extLst>
            </p:cNvPr>
            <p:cNvSpPr/>
            <p:nvPr/>
          </p:nvSpPr>
          <p:spPr>
            <a:xfrm>
              <a:off x="8546039" y="3479263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F3BCB96-E41B-41B7-AB34-800EF5AB5D9E}"/>
                </a:ext>
              </a:extLst>
            </p:cNvPr>
            <p:cNvSpPr/>
            <p:nvPr/>
          </p:nvSpPr>
          <p:spPr>
            <a:xfrm>
              <a:off x="8546039" y="4051869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6F0FD3C-7F51-4E5B-A8D4-6E0A06F94B87}"/>
              </a:ext>
            </a:extLst>
          </p:cNvPr>
          <p:cNvGrpSpPr/>
          <p:nvPr/>
        </p:nvGrpSpPr>
        <p:grpSpPr>
          <a:xfrm>
            <a:off x="6580947" y="4739340"/>
            <a:ext cx="4858081" cy="1486301"/>
            <a:chOff x="6592857" y="4739340"/>
            <a:chExt cx="4858081" cy="148630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92155C8-1ED0-4853-A4EA-0751E4F953E0}"/>
                </a:ext>
              </a:extLst>
            </p:cNvPr>
            <p:cNvGrpSpPr/>
            <p:nvPr/>
          </p:nvGrpSpPr>
          <p:grpSpPr>
            <a:xfrm>
              <a:off x="6592857" y="4739340"/>
              <a:ext cx="4858081" cy="1486301"/>
              <a:chOff x="5731413" y="4692950"/>
              <a:chExt cx="4858081" cy="148630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04F400D-700C-4A92-B260-381EE6CB11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715"/>
              <a:stretch/>
            </p:blipFill>
            <p:spPr>
              <a:xfrm>
                <a:off x="5731413" y="4692950"/>
                <a:ext cx="4858081" cy="1207151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AAF2F1-093A-48EB-87E8-BC6838EC2BEC}"/>
                  </a:ext>
                </a:extLst>
              </p:cNvPr>
              <p:cNvSpPr txBox="1"/>
              <p:nvPr/>
            </p:nvSpPr>
            <p:spPr>
              <a:xfrm>
                <a:off x="7679392" y="5864741"/>
                <a:ext cx="962123" cy="314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&lt;Figure 3-7&gt;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725EA95-F94E-4DD4-8350-83546795D84E}"/>
                </a:ext>
              </a:extLst>
            </p:cNvPr>
            <p:cNvSpPr/>
            <p:nvPr/>
          </p:nvSpPr>
          <p:spPr>
            <a:xfrm>
              <a:off x="8469011" y="5053850"/>
              <a:ext cx="912021" cy="909371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30DB8A0B-554A-49E6-BBB9-41FBB3F71F12}"/>
                </a:ext>
              </a:extLst>
            </p:cNvPr>
            <p:cNvCxnSpPr>
              <a:cxnSpLocks/>
              <a:stCxn id="56" idx="3"/>
              <a:endCxn id="58" idx="1"/>
            </p:cNvCxnSpPr>
            <p:nvPr/>
          </p:nvCxnSpPr>
          <p:spPr>
            <a:xfrm>
              <a:off x="9381032" y="5508536"/>
              <a:ext cx="511969" cy="0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198EBE8-E131-490F-8E9A-E6B01465264F}"/>
                </a:ext>
              </a:extLst>
            </p:cNvPr>
            <p:cNvSpPr/>
            <p:nvPr/>
          </p:nvSpPr>
          <p:spPr>
            <a:xfrm>
              <a:off x="9893001" y="5053850"/>
              <a:ext cx="461962" cy="909371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32B8E4A-8E8B-4236-BA70-98407194E4FF}"/>
                </a:ext>
              </a:extLst>
            </p:cNvPr>
            <p:cNvSpPr/>
            <p:nvPr/>
          </p:nvSpPr>
          <p:spPr>
            <a:xfrm>
              <a:off x="11145537" y="5053850"/>
              <a:ext cx="276768" cy="909371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D8216B9F-34CF-4844-BA77-72D72A965673}"/>
                </a:ext>
              </a:extLst>
            </p:cNvPr>
            <p:cNvCxnSpPr>
              <a:cxnSpLocks/>
              <a:stCxn id="58" idx="3"/>
              <a:endCxn id="66" idx="1"/>
            </p:cNvCxnSpPr>
            <p:nvPr/>
          </p:nvCxnSpPr>
          <p:spPr>
            <a:xfrm>
              <a:off x="10354963" y="5508536"/>
              <a:ext cx="790574" cy="0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4096B95-1CF3-49E7-A3C2-150BEBDBA5C6}"/>
                </a:ext>
              </a:extLst>
            </p:cNvPr>
            <p:cNvSpPr/>
            <p:nvPr/>
          </p:nvSpPr>
          <p:spPr>
            <a:xfrm>
              <a:off x="9124058" y="5158712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AFC8D89-88FC-4180-AA7D-5A59C5BF9869}"/>
                </a:ext>
              </a:extLst>
            </p:cNvPr>
            <p:cNvSpPr/>
            <p:nvPr/>
          </p:nvSpPr>
          <p:spPr>
            <a:xfrm>
              <a:off x="9128476" y="5405894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91358E1-88A6-4E4A-9095-2E5A4C8E6DBE}"/>
                </a:ext>
              </a:extLst>
            </p:cNvPr>
            <p:cNvSpPr/>
            <p:nvPr/>
          </p:nvSpPr>
          <p:spPr>
            <a:xfrm>
              <a:off x="9119180" y="5678963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4757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FA003-196D-447E-8CEA-F78FB63763AF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16DA09-F251-4696-AF65-4778BBF140C6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FCB5712-798F-4A60-BA9E-2A2F53F6F2B8}"/>
              </a:ext>
            </a:extLst>
          </p:cNvPr>
          <p:cNvGrpSpPr/>
          <p:nvPr/>
        </p:nvGrpSpPr>
        <p:grpSpPr>
          <a:xfrm>
            <a:off x="1021468" y="1840104"/>
            <a:ext cx="5386156" cy="3177793"/>
            <a:chOff x="1021468" y="1629000"/>
            <a:chExt cx="5386156" cy="31777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A50D1A-53A9-4958-837D-23E982C5394A}"/>
                </a:ext>
              </a:extLst>
            </p:cNvPr>
            <p:cNvSpPr txBox="1"/>
            <p:nvPr/>
          </p:nvSpPr>
          <p:spPr>
            <a:xfrm>
              <a:off x="1021469" y="1629000"/>
              <a:ext cx="36134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외부 데이터 활용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D5F611-9BC4-4BFC-86EC-4126A1CA4E65}"/>
                </a:ext>
              </a:extLst>
            </p:cNvPr>
            <p:cNvSpPr txBox="1"/>
            <p:nvPr/>
          </p:nvSpPr>
          <p:spPr>
            <a:xfrm>
              <a:off x="1021469" y="2336886"/>
              <a:ext cx="40943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네이버 </a:t>
              </a:r>
              <a:r>
                <a:rPr lang="en-US" altLang="ko-KR" sz="24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API</a:t>
              </a:r>
              <a:r>
                <a:rPr lang="ko-KR" altLang="en-US" sz="24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를 통한 상품 카테고리화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5F345A-070D-4C50-9E92-6B48A1405E93}"/>
                </a:ext>
              </a:extLst>
            </p:cNvPr>
            <p:cNvSpPr txBox="1"/>
            <p:nvPr/>
          </p:nvSpPr>
          <p:spPr>
            <a:xfrm>
              <a:off x="1021468" y="2798551"/>
              <a:ext cx="5386156" cy="2008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네이버 쇼핑 오픈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API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활용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하여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 검색을 통한 세부 카테고리화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&lt;Figure3-8&gt;</a:t>
              </a:r>
            </a:p>
            <a:p>
              <a:pPr marL="685800" lvl="1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변수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정규표현식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전처리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실시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-&gt; ‘new_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</a:t>
              </a:r>
            </a:p>
            <a:p>
              <a:pPr marL="685800" lvl="1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‘new_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통해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카테고리 분류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실시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685800" lvl="1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②에서 분류하지 못한 상품은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자카드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유사도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를 통해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유사 카테고리로 할당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cat1: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대분류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로서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총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9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개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의 분류로 할당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&lt;Figure3-9&gt;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cat2: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중분류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로서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총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87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개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의 분류로 할당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&lt;Figure3-10&gt;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cat3: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소분류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로서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총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249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개의 분류로 할당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&lt;Figure3-11&gt;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9025C3F-E0C5-46F7-B488-CAB887C53A95}"/>
              </a:ext>
            </a:extLst>
          </p:cNvPr>
          <p:cNvGrpSpPr/>
          <p:nvPr/>
        </p:nvGrpSpPr>
        <p:grpSpPr>
          <a:xfrm>
            <a:off x="7143949" y="3262023"/>
            <a:ext cx="1268557" cy="2531135"/>
            <a:chOff x="6761679" y="1003866"/>
            <a:chExt cx="1268557" cy="253113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0F3931D-AE54-4CFA-8E15-402D46985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1679" y="1003866"/>
              <a:ext cx="1268557" cy="22470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A80A73-E5EA-4901-B3D0-878F6DA96B57}"/>
                </a:ext>
              </a:extLst>
            </p:cNvPr>
            <p:cNvSpPr txBox="1"/>
            <p:nvPr/>
          </p:nvSpPr>
          <p:spPr>
            <a:xfrm>
              <a:off x="6914895" y="3220491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3-9&gt;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31CDFD-637E-4CD5-A0BB-CA5E78F766CF}"/>
              </a:ext>
            </a:extLst>
          </p:cNvPr>
          <p:cNvGrpSpPr/>
          <p:nvPr/>
        </p:nvGrpSpPr>
        <p:grpSpPr>
          <a:xfrm>
            <a:off x="8829711" y="3260248"/>
            <a:ext cx="1349776" cy="2532910"/>
            <a:chOff x="8334238" y="1026498"/>
            <a:chExt cx="1349776" cy="2532910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4FC4C1B-0C32-42CD-8918-5B2E77D08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75"/>
            <a:stretch/>
          </p:blipFill>
          <p:spPr>
            <a:xfrm>
              <a:off x="8334238" y="1026498"/>
              <a:ext cx="1349776" cy="22470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19D06B-097B-43F8-96F2-92BBF3394D29}"/>
                </a:ext>
              </a:extLst>
            </p:cNvPr>
            <p:cNvSpPr txBox="1"/>
            <p:nvPr/>
          </p:nvSpPr>
          <p:spPr>
            <a:xfrm>
              <a:off x="8488791" y="3244898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3-10&gt;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87539E3-5D79-47BC-A6BB-9255E61A7312}"/>
              </a:ext>
            </a:extLst>
          </p:cNvPr>
          <p:cNvGrpSpPr/>
          <p:nvPr/>
        </p:nvGrpSpPr>
        <p:grpSpPr>
          <a:xfrm>
            <a:off x="10552568" y="3260248"/>
            <a:ext cx="1434862" cy="2532910"/>
            <a:chOff x="10193151" y="1053572"/>
            <a:chExt cx="1434862" cy="2532910"/>
          </a:xfrm>
        </p:grpSpPr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459E495-0988-46A6-939A-DFF3E0EA88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10"/>
            <a:stretch/>
          </p:blipFill>
          <p:spPr>
            <a:xfrm>
              <a:off x="10193151" y="1053572"/>
              <a:ext cx="1434862" cy="22470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2A392D-3403-4399-8618-DE93B31BEAAE}"/>
                </a:ext>
              </a:extLst>
            </p:cNvPr>
            <p:cNvSpPr txBox="1"/>
            <p:nvPr/>
          </p:nvSpPr>
          <p:spPr>
            <a:xfrm>
              <a:off x="10390247" y="3271972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3-11&gt;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EDC5A3E-D296-4628-B918-8684EC7819CF}"/>
              </a:ext>
            </a:extLst>
          </p:cNvPr>
          <p:cNvGrpSpPr/>
          <p:nvPr/>
        </p:nvGrpSpPr>
        <p:grpSpPr>
          <a:xfrm>
            <a:off x="5444979" y="1122586"/>
            <a:ext cx="6542451" cy="1881492"/>
            <a:chOff x="5117433" y="4112252"/>
            <a:chExt cx="6542451" cy="1881492"/>
          </a:xfrm>
        </p:grpSpPr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66BFFBED-FC22-4EAB-BE40-97F839163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7433" y="4112252"/>
              <a:ext cx="6542451" cy="1578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5BACDA-D965-46D5-A5E9-1BFAB60E4940}"/>
                </a:ext>
              </a:extLst>
            </p:cNvPr>
            <p:cNvSpPr txBox="1"/>
            <p:nvPr/>
          </p:nvSpPr>
          <p:spPr>
            <a:xfrm>
              <a:off x="7907597" y="5679234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3-8&gt;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C877875-C674-48F2-AA75-D174D59DAAE4}"/>
                </a:ext>
              </a:extLst>
            </p:cNvPr>
            <p:cNvSpPr/>
            <p:nvPr/>
          </p:nvSpPr>
          <p:spPr>
            <a:xfrm>
              <a:off x="9537469" y="4339590"/>
              <a:ext cx="2091939" cy="1348903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3117990-598F-467B-9ABE-CA202E196FED}"/>
                </a:ext>
              </a:extLst>
            </p:cNvPr>
            <p:cNvSpPr/>
            <p:nvPr/>
          </p:nvSpPr>
          <p:spPr>
            <a:xfrm>
              <a:off x="7658100" y="4339590"/>
              <a:ext cx="1442694" cy="1348903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9583867-6AA8-47CE-90DC-8E310BD83886}"/>
                </a:ext>
              </a:extLst>
            </p:cNvPr>
            <p:cNvSpPr/>
            <p:nvPr/>
          </p:nvSpPr>
          <p:spPr>
            <a:xfrm>
              <a:off x="5535930" y="4339590"/>
              <a:ext cx="2046140" cy="1348903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연결선: 구부러짐 25">
              <a:extLst>
                <a:ext uri="{FF2B5EF4-FFF2-40B4-BE49-F238E27FC236}">
                  <a16:creationId xmlns:a16="http://schemas.microsoft.com/office/drawing/2014/main" id="{E41B4E3C-E62E-46E2-9EB5-C314E90AE2B9}"/>
                </a:ext>
              </a:extLst>
            </p:cNvPr>
            <p:cNvCxnSpPr>
              <a:cxnSpLocks/>
              <a:stCxn id="24" idx="0"/>
              <a:endCxn id="23" idx="0"/>
            </p:cNvCxnSpPr>
            <p:nvPr/>
          </p:nvCxnSpPr>
          <p:spPr>
            <a:xfrm rot="5400000" flipH="1" flipV="1">
              <a:off x="7469223" y="3429367"/>
              <a:ext cx="12700" cy="1820447"/>
            </a:xfrm>
            <a:prstGeom prst="curvedConnector3">
              <a:avLst>
                <a:gd name="adj1" fmla="val 1800000"/>
              </a:avLst>
            </a:prstGeom>
            <a:ln w="127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구부러짐 29">
              <a:extLst>
                <a:ext uri="{FF2B5EF4-FFF2-40B4-BE49-F238E27FC236}">
                  <a16:creationId xmlns:a16="http://schemas.microsoft.com/office/drawing/2014/main" id="{62C79DEA-0EA1-4659-9900-DE91DD5D2114}"/>
                </a:ext>
              </a:extLst>
            </p:cNvPr>
            <p:cNvCxnSpPr>
              <a:cxnSpLocks/>
              <a:stCxn id="23" idx="0"/>
              <a:endCxn id="22" idx="0"/>
            </p:cNvCxnSpPr>
            <p:nvPr/>
          </p:nvCxnSpPr>
          <p:spPr>
            <a:xfrm rot="5400000" flipH="1" flipV="1">
              <a:off x="9481443" y="3237594"/>
              <a:ext cx="12700" cy="2203992"/>
            </a:xfrm>
            <a:prstGeom prst="curvedConnector3">
              <a:avLst>
                <a:gd name="adj1" fmla="val 1800000"/>
              </a:avLst>
            </a:prstGeom>
            <a:ln w="127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955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8762AA-6FF7-470A-9E76-B74D6D9B4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84871" r="32965" b="369"/>
          <a:stretch/>
        </p:blipFill>
        <p:spPr>
          <a:xfrm>
            <a:off x="8204200" y="5842000"/>
            <a:ext cx="2857500" cy="1016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0FC977-B137-40F8-A3C5-2E9BE0E57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67897" r="32965" b="17343"/>
          <a:stretch/>
        </p:blipFill>
        <p:spPr>
          <a:xfrm>
            <a:off x="8204200" y="4673600"/>
            <a:ext cx="2857500" cy="1016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693719-C719-4F39-B178-8BDFD9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50923" r="32965" b="34317"/>
          <a:stretch/>
        </p:blipFill>
        <p:spPr>
          <a:xfrm>
            <a:off x="8204200" y="3505200"/>
            <a:ext cx="2857500" cy="1016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7997FC-66D4-40FF-A549-7B462E3130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33948" r="32965" b="51292"/>
          <a:stretch/>
        </p:blipFill>
        <p:spPr>
          <a:xfrm>
            <a:off x="8204200" y="2336800"/>
            <a:ext cx="2857500" cy="1016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FDB20A-FE12-40D9-ABCE-594F51852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16974" r="32965" b="68265"/>
          <a:stretch/>
        </p:blipFill>
        <p:spPr>
          <a:xfrm>
            <a:off x="8204200" y="1168400"/>
            <a:ext cx="2857500" cy="1016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817CA8-4112-431F-BF74-FF419E4E7A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r="32965" b="85240"/>
          <a:stretch/>
        </p:blipFill>
        <p:spPr>
          <a:xfrm>
            <a:off x="8204200" y="0"/>
            <a:ext cx="2857500" cy="1016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FE9043-EA62-4481-96AE-2C33CAC431A5}"/>
              </a:ext>
            </a:extLst>
          </p:cNvPr>
          <p:cNvSpPr/>
          <p:nvPr/>
        </p:nvSpPr>
        <p:spPr>
          <a:xfrm>
            <a:off x="8204200" y="0"/>
            <a:ext cx="28575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482600" y="308114"/>
            <a:ext cx="1098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목차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6BA5E9-93A8-43F6-82E8-401A70DA8631}"/>
              </a:ext>
            </a:extLst>
          </p:cNvPr>
          <p:cNvSpPr txBox="1"/>
          <p:nvPr/>
        </p:nvSpPr>
        <p:spPr>
          <a:xfrm>
            <a:off x="8204200" y="46335"/>
            <a:ext cx="992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01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79A99-278D-4DC6-9ACC-B08BAA9881B6}"/>
              </a:ext>
            </a:extLst>
          </p:cNvPr>
          <p:cNvSpPr txBox="1"/>
          <p:nvPr/>
        </p:nvSpPr>
        <p:spPr>
          <a:xfrm>
            <a:off x="8204200" y="1214735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02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62B9AA-9A42-458E-9FD7-6D1C81B6893D}"/>
              </a:ext>
            </a:extLst>
          </p:cNvPr>
          <p:cNvSpPr txBox="1"/>
          <p:nvPr/>
        </p:nvSpPr>
        <p:spPr>
          <a:xfrm>
            <a:off x="8204200" y="2383135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03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695EC7-A672-4D34-B1EA-865A9FDC2AF9}"/>
              </a:ext>
            </a:extLst>
          </p:cNvPr>
          <p:cNvSpPr txBox="1"/>
          <p:nvPr/>
        </p:nvSpPr>
        <p:spPr>
          <a:xfrm>
            <a:off x="8204200" y="3556000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04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AF773C-5EDC-412A-B131-3C682CCB275C}"/>
              </a:ext>
            </a:extLst>
          </p:cNvPr>
          <p:cNvSpPr txBox="1"/>
          <p:nvPr/>
        </p:nvSpPr>
        <p:spPr>
          <a:xfrm>
            <a:off x="8204200" y="4719935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05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124B23-B7AC-4ADF-8F13-23FC1BF4B565}"/>
              </a:ext>
            </a:extLst>
          </p:cNvPr>
          <p:cNvSpPr txBox="1"/>
          <p:nvPr/>
        </p:nvSpPr>
        <p:spPr>
          <a:xfrm>
            <a:off x="8204200" y="5888335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06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CCF87F-982D-4584-A26A-F5DD2520F3A0}"/>
              </a:ext>
            </a:extLst>
          </p:cNvPr>
          <p:cNvSpPr txBox="1"/>
          <p:nvPr/>
        </p:nvSpPr>
        <p:spPr>
          <a:xfrm>
            <a:off x="5162983" y="308114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이해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70A8C-47E0-447F-A0B9-7D719A678DBA}"/>
              </a:ext>
            </a:extLst>
          </p:cNvPr>
          <p:cNvSpPr txBox="1"/>
          <p:nvPr/>
        </p:nvSpPr>
        <p:spPr>
          <a:xfrm>
            <a:off x="5619838" y="1480979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이해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BE5AE5-20D4-4C33-9DBC-9B960F1A9FAD}"/>
              </a:ext>
            </a:extLst>
          </p:cNvPr>
          <p:cNvSpPr txBox="1"/>
          <p:nvPr/>
        </p:nvSpPr>
        <p:spPr>
          <a:xfrm>
            <a:off x="5619838" y="2649835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처리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07EE62-67AB-443B-886B-30F23CB4EA68}"/>
              </a:ext>
            </a:extLst>
          </p:cNvPr>
          <p:cNvSpPr txBox="1"/>
          <p:nvPr/>
        </p:nvSpPr>
        <p:spPr>
          <a:xfrm>
            <a:off x="5619838" y="3813314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DF3133-B313-4E85-B2EE-825CBB4046DE}"/>
              </a:ext>
            </a:extLst>
          </p:cNvPr>
          <p:cNvSpPr txBox="1"/>
          <p:nvPr/>
        </p:nvSpPr>
        <p:spPr>
          <a:xfrm>
            <a:off x="5619838" y="4981714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421C54-DA51-45E6-976C-76793D33EFD1}"/>
              </a:ext>
            </a:extLst>
          </p:cNvPr>
          <p:cNvSpPr txBox="1"/>
          <p:nvPr/>
        </p:nvSpPr>
        <p:spPr>
          <a:xfrm>
            <a:off x="5162983" y="6150114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</a:t>
            </a:r>
          </a:p>
        </p:txBody>
      </p:sp>
    </p:spTree>
    <p:extLst>
      <p:ext uri="{BB962C8B-B14F-4D97-AF65-F5344CB8AC3E}">
        <p14:creationId xmlns:p14="http://schemas.microsoft.com/office/powerpoint/2010/main" val="1699418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FA003-196D-447E-8CEA-F78FB63763AF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16DA09-F251-4696-AF65-4778BBF140C6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8E3E90-91BE-4815-93B8-FEAC0A8F9F9D}"/>
              </a:ext>
            </a:extLst>
          </p:cNvPr>
          <p:cNvGrpSpPr/>
          <p:nvPr/>
        </p:nvGrpSpPr>
        <p:grpSpPr>
          <a:xfrm>
            <a:off x="1021469" y="1423377"/>
            <a:ext cx="4275529" cy="4562788"/>
            <a:chOff x="1021469" y="1629000"/>
            <a:chExt cx="4275529" cy="45627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A50D1A-53A9-4958-837D-23E982C5394A}"/>
                </a:ext>
              </a:extLst>
            </p:cNvPr>
            <p:cNvSpPr txBox="1"/>
            <p:nvPr/>
          </p:nvSpPr>
          <p:spPr>
            <a:xfrm>
              <a:off x="1021469" y="1629000"/>
              <a:ext cx="36134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외부 데이터 활용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D5F611-9BC4-4BFC-86EC-4126A1CA4E65}"/>
                </a:ext>
              </a:extLst>
            </p:cNvPr>
            <p:cNvSpPr txBox="1"/>
            <p:nvPr/>
          </p:nvSpPr>
          <p:spPr>
            <a:xfrm>
              <a:off x="1021469" y="2336886"/>
              <a:ext cx="42755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네이버 쇼핑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기상청 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코스피 지수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5F345A-070D-4C50-9E92-6B48A1405E93}"/>
                </a:ext>
              </a:extLst>
            </p:cNvPr>
            <p:cNvSpPr txBox="1"/>
            <p:nvPr/>
          </p:nvSpPr>
          <p:spPr>
            <a:xfrm>
              <a:off x="1021469" y="2798551"/>
              <a:ext cx="3889398" cy="3393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네이버 쇼핑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크롤링을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통한 파생 변수 생성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&lt;Figure3-12&gt;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review_counts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네이버 쇼핑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리뷰 개수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internet_price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네이버 쇼핑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기준 단가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price_minus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판매단가 대비 네이버 쇼핑 기준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단가 차액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search_naver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네이버 쇼핑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판매 여부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기상청 데이터 활용하여 파생 변수 생성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&lt;Figure3-13&gt;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temperature: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서울 관측소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기준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시간별 지상 기온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코스피 지수 활용하여 파생 변수 생성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&lt;Figure3-14&gt;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변동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%: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코스피 지수 일일 변동률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A58E47-B240-4C7D-994E-1B43D101A63D}"/>
              </a:ext>
            </a:extLst>
          </p:cNvPr>
          <p:cNvGrpSpPr/>
          <p:nvPr/>
        </p:nvGrpSpPr>
        <p:grpSpPr>
          <a:xfrm>
            <a:off x="5852949" y="2483660"/>
            <a:ext cx="6153277" cy="1920028"/>
            <a:chOff x="5751204" y="1524700"/>
            <a:chExt cx="6153277" cy="192002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89A9134-621D-4953-B291-8E77587FA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204" y="1524700"/>
              <a:ext cx="6153277" cy="16243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63F8AA-7103-4EBE-9D02-8E4BF564CCCC}"/>
                </a:ext>
              </a:extLst>
            </p:cNvPr>
            <p:cNvSpPr txBox="1"/>
            <p:nvPr/>
          </p:nvSpPr>
          <p:spPr>
            <a:xfrm>
              <a:off x="8307507" y="3130218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3-13&gt;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083279-D5F8-4AC7-AC92-7582E6D38169}"/>
              </a:ext>
            </a:extLst>
          </p:cNvPr>
          <p:cNvGrpSpPr/>
          <p:nvPr/>
        </p:nvGrpSpPr>
        <p:grpSpPr>
          <a:xfrm>
            <a:off x="5296428" y="538654"/>
            <a:ext cx="6702469" cy="1857130"/>
            <a:chOff x="5296428" y="2741582"/>
            <a:chExt cx="6702469" cy="1857130"/>
          </a:xfrm>
        </p:grpSpPr>
        <p:pic>
          <p:nvPicPr>
            <p:cNvPr id="19" name="그림 1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C9898D3-C717-4474-BE44-C6ADCD8BA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6428" y="2741582"/>
              <a:ext cx="6702469" cy="1562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4F9955-6C8E-400D-8ADC-3DDE0286071D}"/>
                </a:ext>
              </a:extLst>
            </p:cNvPr>
            <p:cNvSpPr txBox="1"/>
            <p:nvPr/>
          </p:nvSpPr>
          <p:spPr>
            <a:xfrm>
              <a:off x="8127327" y="4284202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3-12&gt;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C13924-D2CA-4CAC-AA4C-02EEE161384C}"/>
              </a:ext>
            </a:extLst>
          </p:cNvPr>
          <p:cNvGrpSpPr/>
          <p:nvPr/>
        </p:nvGrpSpPr>
        <p:grpSpPr>
          <a:xfrm>
            <a:off x="5565716" y="4491564"/>
            <a:ext cx="6448425" cy="2047348"/>
            <a:chOff x="4334828" y="4765738"/>
            <a:chExt cx="6448425" cy="204734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F7B0E6-7711-4BC6-A030-B307859E57F9}"/>
                </a:ext>
              </a:extLst>
            </p:cNvPr>
            <p:cNvSpPr txBox="1"/>
            <p:nvPr/>
          </p:nvSpPr>
          <p:spPr>
            <a:xfrm>
              <a:off x="7038705" y="6498576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3-14&gt;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pic>
          <p:nvPicPr>
            <p:cNvPr id="11" name="그림 10" descr="테이블이(가) 표시된 사진&#10;&#10;자동 생성된 설명">
              <a:extLst>
                <a:ext uri="{FF2B5EF4-FFF2-40B4-BE49-F238E27FC236}">
                  <a16:creationId xmlns:a16="http://schemas.microsoft.com/office/drawing/2014/main" id="{26308B90-FCEF-4A94-B53E-6DC72211D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4828" y="4765738"/>
              <a:ext cx="6448425" cy="17668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36444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69183-04F5-4875-85C6-5C42CE0B2363}"/>
              </a:ext>
            </a:extLst>
          </p:cNvPr>
          <p:cNvSpPr txBox="1"/>
          <p:nvPr/>
        </p:nvSpPr>
        <p:spPr>
          <a:xfrm>
            <a:off x="1115739" y="1892136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변수 인코딩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D6484-6F9D-49F4-A08A-0A69925DFB18}"/>
              </a:ext>
            </a:extLst>
          </p:cNvPr>
          <p:cNvSpPr txBox="1"/>
          <p:nvPr/>
        </p:nvSpPr>
        <p:spPr>
          <a:xfrm>
            <a:off x="1115739" y="2600022"/>
            <a:ext cx="2782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Label Encoder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활용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51A40-D19C-496C-BAF1-DA39C2C03096}"/>
              </a:ext>
            </a:extLst>
          </p:cNvPr>
          <p:cNvSpPr txBox="1"/>
          <p:nvPr/>
        </p:nvSpPr>
        <p:spPr>
          <a:xfrm>
            <a:off x="1115739" y="3061687"/>
            <a:ext cx="384312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모델의 원활한 학습을 위해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범주형 변수 인코딩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Label Encoder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통해 범주형 변수를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정수 인덱싱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처리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&lt;Figure3-15&gt;&lt;Figure&lt;3-16&gt;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C762F7-CB62-4621-A14C-5D596F26777B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2BD75D-00B7-4FB4-BF67-72C6EED52452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8455903-A739-4C61-BBF0-6DB6BC8E8CCB}"/>
              </a:ext>
            </a:extLst>
          </p:cNvPr>
          <p:cNvCxnSpPr>
            <a:cxnSpLocks/>
            <a:stCxn id="4" idx="1"/>
            <a:endCxn id="6" idx="0"/>
          </p:cNvCxnSpPr>
          <p:nvPr/>
        </p:nvCxnSpPr>
        <p:spPr>
          <a:xfrm rot="10800000" flipH="1" flipV="1">
            <a:off x="6109858" y="2482057"/>
            <a:ext cx="1897856" cy="1450973"/>
          </a:xfrm>
          <a:prstGeom prst="bentConnector4">
            <a:avLst>
              <a:gd name="adj1" fmla="val -12045"/>
              <a:gd name="adj2" fmla="val 65263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1F562EB-8886-44BB-9F22-AFA198CE3BCA}"/>
              </a:ext>
            </a:extLst>
          </p:cNvPr>
          <p:cNvGrpSpPr/>
          <p:nvPr/>
        </p:nvGrpSpPr>
        <p:grpSpPr>
          <a:xfrm>
            <a:off x="6109858" y="2039145"/>
            <a:ext cx="5857875" cy="1168398"/>
            <a:chOff x="6109858" y="2039145"/>
            <a:chExt cx="5857875" cy="1168398"/>
          </a:xfrm>
        </p:grpSpPr>
        <p:pic>
          <p:nvPicPr>
            <p:cNvPr id="4" name="그림 3" descr="테이블이(가) 표시된 사진&#10;&#10;자동 생성된 설명">
              <a:extLst>
                <a:ext uri="{FF2B5EF4-FFF2-40B4-BE49-F238E27FC236}">
                  <a16:creationId xmlns:a16="http://schemas.microsoft.com/office/drawing/2014/main" id="{4252CD52-ACA1-4E7D-9E7C-99C1C3A24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9858" y="2039145"/>
              <a:ext cx="5857875" cy="88582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006638-B4F0-4CBF-A016-1E1B93F9C258}"/>
                </a:ext>
              </a:extLst>
            </p:cNvPr>
            <p:cNvSpPr txBox="1"/>
            <p:nvPr/>
          </p:nvSpPr>
          <p:spPr>
            <a:xfrm>
              <a:off x="8518460" y="2893033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3-15&gt;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305D664-9A62-44E1-A6CD-5C21FFDFEAC2}"/>
              </a:ext>
            </a:extLst>
          </p:cNvPr>
          <p:cNvGrpSpPr/>
          <p:nvPr/>
        </p:nvGrpSpPr>
        <p:grpSpPr>
          <a:xfrm>
            <a:off x="4047695" y="3933031"/>
            <a:ext cx="7920038" cy="1203675"/>
            <a:chOff x="4047695" y="3933031"/>
            <a:chExt cx="7920038" cy="12036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723AF2-A756-49AF-A898-134D39E80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7695" y="3933031"/>
              <a:ext cx="7920038" cy="92392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1AEC0-5EE9-45CD-8B3D-5D8135AC2F51}"/>
                </a:ext>
              </a:extLst>
            </p:cNvPr>
            <p:cNvSpPr txBox="1"/>
            <p:nvPr/>
          </p:nvSpPr>
          <p:spPr>
            <a:xfrm>
              <a:off x="7487379" y="4822196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3-16&gt;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187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D07A7-DA54-4C65-B1BE-BB80888A4180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04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57D13-4A3D-4F7A-8ACE-012FB5913C54}"/>
              </a:ext>
            </a:extLst>
          </p:cNvPr>
          <p:cNvSpPr txBox="1"/>
          <p:nvPr/>
        </p:nvSpPr>
        <p:spPr>
          <a:xfrm>
            <a:off x="865300" y="2562909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6332D-DFE2-44D7-9317-6D6547DF6EEB}"/>
              </a:ext>
            </a:extLst>
          </p:cNvPr>
          <p:cNvSpPr txBox="1"/>
          <p:nvPr/>
        </p:nvSpPr>
        <p:spPr>
          <a:xfrm>
            <a:off x="865300" y="3971845"/>
            <a:ext cx="137409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바닐라 모델링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모델 튜닝 결과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 모형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45DB7C-669C-492F-9275-E55A1605EBB8}"/>
              </a:ext>
            </a:extLst>
          </p:cNvPr>
          <p:cNvSpPr/>
          <p:nvPr/>
        </p:nvSpPr>
        <p:spPr>
          <a:xfrm rot="5400000">
            <a:off x="8670174" y="-1172096"/>
            <a:ext cx="2349732" cy="46939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2C0F0F-EDB5-469E-986E-07AE8735C235}"/>
              </a:ext>
            </a:extLst>
          </p:cNvPr>
          <p:cNvSpPr/>
          <p:nvPr/>
        </p:nvSpPr>
        <p:spPr>
          <a:xfrm rot="5400000">
            <a:off x="5682683" y="5445055"/>
            <a:ext cx="1820487" cy="10054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실내, 음식, 과일, 오렌지이(가) 표시된 사진&#10;&#10;자동 생성된 설명">
            <a:extLst>
              <a:ext uri="{FF2B5EF4-FFF2-40B4-BE49-F238E27FC236}">
                <a16:creationId xmlns:a16="http://schemas.microsoft.com/office/drawing/2014/main" id="{4B97C5CB-BFB9-4065-AE3A-14B34DDF2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4" r="62011" b="33899"/>
          <a:stretch/>
        </p:blipFill>
        <p:spPr>
          <a:xfrm>
            <a:off x="6090225" y="-1"/>
            <a:ext cx="1005403" cy="4533211"/>
          </a:xfrm>
          <a:prstGeom prst="rect">
            <a:avLst/>
          </a:prstGeom>
        </p:spPr>
      </p:pic>
      <p:pic>
        <p:nvPicPr>
          <p:cNvPr id="13" name="그림 12" descr="실내, 음식, 과일, 오렌지이(가) 표시된 사진&#10;&#10;자동 생성된 설명">
            <a:extLst>
              <a:ext uri="{FF2B5EF4-FFF2-40B4-BE49-F238E27FC236}">
                <a16:creationId xmlns:a16="http://schemas.microsoft.com/office/drawing/2014/main" id="{55C6FF58-22C3-4A56-9750-1130BD92D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2" t="39711" r="12875"/>
          <a:stretch/>
        </p:blipFill>
        <p:spPr>
          <a:xfrm>
            <a:off x="7503855" y="2723372"/>
            <a:ext cx="4688146" cy="41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93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70F7B-411E-4387-856E-10175858E5DE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35A814-35BD-4C36-919E-C920FF28BB05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087F5C-8156-44F3-9C9F-3F4C7B3C77A7}"/>
              </a:ext>
            </a:extLst>
          </p:cNvPr>
          <p:cNvGrpSpPr/>
          <p:nvPr/>
        </p:nvGrpSpPr>
        <p:grpSpPr>
          <a:xfrm>
            <a:off x="1115738" y="2117103"/>
            <a:ext cx="4980262" cy="2623795"/>
            <a:chOff x="1115738" y="1629000"/>
            <a:chExt cx="4980262" cy="26237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1D9552-7174-4CA8-9B5D-E4BDF8B51E9F}"/>
                </a:ext>
              </a:extLst>
            </p:cNvPr>
            <p:cNvSpPr txBox="1"/>
            <p:nvPr/>
          </p:nvSpPr>
          <p:spPr>
            <a:xfrm>
              <a:off x="1115739" y="1629000"/>
              <a:ext cx="30412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바닐라 모델링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048F6C-C453-4AE2-97DC-B38498F23A31}"/>
                </a:ext>
              </a:extLst>
            </p:cNvPr>
            <p:cNvSpPr txBox="1"/>
            <p:nvPr/>
          </p:nvSpPr>
          <p:spPr>
            <a:xfrm>
              <a:off x="1115739" y="2336886"/>
              <a:ext cx="2858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모델별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기본 성능 비교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136F08-B753-4BA7-90B8-89BC4D3A66E9}"/>
                </a:ext>
              </a:extLst>
            </p:cNvPr>
            <p:cNvSpPr txBox="1"/>
            <p:nvPr/>
          </p:nvSpPr>
          <p:spPr>
            <a:xfrm>
              <a:off x="1115738" y="2798551"/>
              <a:ext cx="4980262" cy="1454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트리기반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선형기반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부스팅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기반의 모델들을 튜닝 없이 바닐라 모델로 기본 성능 비교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기본 성능이 가장 좋은 상위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2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개의 모델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을 선정해 채택 후 파라미터 튜닝 실시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RF(Random Forest Regressor)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XGB(</a:t>
              </a:r>
              <a:r>
                <a:rPr lang="en-US" altLang="ko-KR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XGBoost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Regressor)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까지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2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개의 모델 선정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70F78C1-9D04-49E9-9D8E-DB4A323C2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699490"/>
              </p:ext>
            </p:extLst>
          </p:nvPr>
        </p:nvGraphicFramePr>
        <p:xfrm>
          <a:off x="6666797" y="1796733"/>
          <a:ext cx="4474095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1365">
                  <a:extLst>
                    <a:ext uri="{9D8B030D-6E8A-4147-A177-3AD203B41FA5}">
                      <a16:colId xmlns:a16="http://schemas.microsoft.com/office/drawing/2014/main" val="2815004674"/>
                    </a:ext>
                  </a:extLst>
                </a:gridCol>
                <a:gridCol w="1491365">
                  <a:extLst>
                    <a:ext uri="{9D8B030D-6E8A-4147-A177-3AD203B41FA5}">
                      <a16:colId xmlns:a16="http://schemas.microsoft.com/office/drawing/2014/main" val="907594575"/>
                    </a:ext>
                  </a:extLst>
                </a:gridCol>
                <a:gridCol w="1491365">
                  <a:extLst>
                    <a:ext uri="{9D8B030D-6E8A-4147-A177-3AD203B41FA5}">
                      <a16:colId xmlns:a16="http://schemas.microsoft.com/office/drawing/2014/main" val="42815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모델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MAPE</a:t>
                      </a:r>
                      <a:endParaRPr lang="ko-KR" altLang="en-US" sz="1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16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RF</a:t>
                      </a:r>
                      <a:endParaRPr lang="ko-KR" altLang="en-US" sz="1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36.63</a:t>
                      </a:r>
                      <a:endParaRPr lang="ko-KR" altLang="en-US" sz="1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채택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12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XGB</a:t>
                      </a:r>
                      <a:endParaRPr lang="ko-KR" altLang="en-US" sz="1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39.67</a:t>
                      </a:r>
                      <a:endParaRPr lang="ko-KR" altLang="en-US" sz="1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채택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0478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h2o RF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41.42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기각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500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lgbm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52.71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기각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60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LR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57.85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기각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97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GBR</a:t>
                      </a:r>
                      <a:endParaRPr lang="ko-KR" altLang="en-US" sz="1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58.12</a:t>
                      </a:r>
                      <a:endParaRPr lang="ko-KR" altLang="en-US" sz="1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기각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023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Ridge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58.20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기각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693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Lasso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81.28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기각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04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2408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C2751-E592-44BB-9AA2-C1E84EE961BB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598393-AD07-4DC3-A793-134A514C3807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5DB678-84C8-4DD8-9081-84B5DEE10E90}"/>
              </a:ext>
            </a:extLst>
          </p:cNvPr>
          <p:cNvGrpSpPr/>
          <p:nvPr/>
        </p:nvGrpSpPr>
        <p:grpSpPr>
          <a:xfrm>
            <a:off x="1115739" y="2255602"/>
            <a:ext cx="4915128" cy="2346796"/>
            <a:chOff x="1115739" y="1629000"/>
            <a:chExt cx="4915128" cy="2346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B4C34A-CEBC-48D7-81B1-611BA96E6C6D}"/>
                </a:ext>
              </a:extLst>
            </p:cNvPr>
            <p:cNvSpPr txBox="1"/>
            <p:nvPr/>
          </p:nvSpPr>
          <p:spPr>
            <a:xfrm>
              <a:off x="1115739" y="1629000"/>
              <a:ext cx="31566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모델 튜닝 결과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028BA0-E399-4269-B989-EAFB72DBFE6F}"/>
                </a:ext>
              </a:extLst>
            </p:cNvPr>
            <p:cNvSpPr txBox="1"/>
            <p:nvPr/>
          </p:nvSpPr>
          <p:spPr>
            <a:xfrm>
              <a:off x="1115739" y="2336886"/>
              <a:ext cx="4915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베이즈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서치를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통한 모델 파라미터 튜닝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8BABF9-90C4-4611-83CC-7BEF08CEDE2C}"/>
                </a:ext>
              </a:extLst>
            </p:cNvPr>
            <p:cNvSpPr txBox="1"/>
            <p:nvPr/>
          </p:nvSpPr>
          <p:spPr>
            <a:xfrm>
              <a:off x="1115739" y="2798551"/>
              <a:ext cx="3454792" cy="1177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‘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베이즈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서치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를 통한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모델 최적의 파라미터 값 추출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해당 파라미터 값을 통한 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validation_score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출력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XGB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모델이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RF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보다 더 높은 성능을 보임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최종 </a:t>
              </a:r>
              <a:r>
                <a:rPr lang="en-US" altLang="ko-KR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validation_score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: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29.68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기록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aphicFrame>
        <p:nvGraphicFramePr>
          <p:cNvPr id="10" name="표 3">
            <a:extLst>
              <a:ext uri="{FF2B5EF4-FFF2-40B4-BE49-F238E27FC236}">
                <a16:creationId xmlns:a16="http://schemas.microsoft.com/office/drawing/2014/main" id="{48ED7497-AC45-4A55-943A-94D90002E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680074"/>
              </p:ext>
            </p:extLst>
          </p:nvPr>
        </p:nvGraphicFramePr>
        <p:xfrm>
          <a:off x="6466966" y="1450680"/>
          <a:ext cx="5112493" cy="3956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2815004674"/>
                    </a:ext>
                  </a:extLst>
                </a:gridCol>
                <a:gridCol w="3045519">
                  <a:extLst>
                    <a:ext uri="{9D8B030D-6E8A-4147-A177-3AD203B41FA5}">
                      <a16:colId xmlns:a16="http://schemas.microsoft.com/office/drawing/2014/main" val="907594575"/>
                    </a:ext>
                  </a:extLst>
                </a:gridCol>
                <a:gridCol w="1061133">
                  <a:extLst>
                    <a:ext uri="{9D8B030D-6E8A-4147-A177-3AD203B41FA5}">
                      <a16:colId xmlns:a16="http://schemas.microsoft.com/office/drawing/2014/main" val="4281596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모델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최적 파라미터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MAPE</a:t>
                      </a:r>
                      <a:endParaRPr lang="ko-KR" altLang="en-US" sz="1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160653"/>
                  </a:ext>
                </a:extLst>
              </a:tr>
              <a:tr h="1798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RF</a:t>
                      </a:r>
                      <a:endParaRPr lang="ko-KR" altLang="en-US" sz="1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{</a:t>
                      </a:r>
                    </a:p>
                    <a:p>
                      <a:pPr algn="l" latinLnBrk="1"/>
                      <a:r>
                        <a:rPr lang="en-US" altLang="ko-KR" sz="1400" b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max_depth</a:t>
                      </a:r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20,</a:t>
                      </a:r>
                    </a:p>
                    <a:p>
                      <a:pPr algn="l" latinLnBrk="1"/>
                      <a:r>
                        <a:rPr lang="en-US" altLang="ko-KR" sz="1400" b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max_features</a:t>
                      </a:r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‘auto’,</a:t>
                      </a:r>
                    </a:p>
                    <a:p>
                      <a:pPr algn="l" latinLnBrk="1"/>
                      <a:r>
                        <a:rPr lang="en-US" altLang="ko-KR" sz="1400" b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min_samples_leaf</a:t>
                      </a:r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1,</a:t>
                      </a:r>
                    </a:p>
                    <a:p>
                      <a:pPr algn="l" latinLnBrk="1"/>
                      <a:r>
                        <a:rPr lang="en-US" altLang="ko-KR" sz="1400" b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min_samples_split</a:t>
                      </a:r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2,</a:t>
                      </a:r>
                    </a:p>
                    <a:p>
                      <a:pPr algn="l" latinLnBrk="1"/>
                      <a:r>
                        <a:rPr lang="en-US" altLang="ko-KR" sz="1400" b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n_estimators</a:t>
                      </a:r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1000</a:t>
                      </a:r>
                    </a:p>
                    <a:p>
                      <a:pPr algn="l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}</a:t>
                      </a:r>
                      <a:endParaRPr lang="ko-KR" altLang="en-US" sz="1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33.64</a:t>
                      </a:r>
                      <a:endParaRPr lang="ko-KR" altLang="en-US" sz="1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757184"/>
                  </a:ext>
                </a:extLst>
              </a:tr>
              <a:tr h="1798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XGB</a:t>
                      </a:r>
                      <a:endParaRPr lang="ko-KR" altLang="en-US" sz="1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{</a:t>
                      </a:r>
                    </a:p>
                    <a:p>
                      <a:pPr algn="l" latinLnBrk="1"/>
                      <a:r>
                        <a:rPr lang="en-US" altLang="ko-KR" sz="1400" b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learning_rate</a:t>
                      </a:r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0.247,</a:t>
                      </a:r>
                    </a:p>
                    <a:p>
                      <a:pPr algn="l" latinLnBrk="1"/>
                      <a:r>
                        <a:rPr lang="en-US" altLang="ko-KR" sz="1400" b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max_depth</a:t>
                      </a:r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7,</a:t>
                      </a:r>
                    </a:p>
                    <a:p>
                      <a:pPr algn="l" latinLnBrk="1"/>
                      <a:r>
                        <a:rPr lang="en-US" altLang="ko-KR" sz="1400" b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n_estimators</a:t>
                      </a:r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300,</a:t>
                      </a:r>
                    </a:p>
                    <a:p>
                      <a:pPr algn="l" latinLnBrk="1"/>
                      <a:r>
                        <a:rPr lang="en-US" altLang="ko-KR" sz="1400" b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colample_bytree</a:t>
                      </a:r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0.31</a:t>
                      </a:r>
                    </a:p>
                    <a:p>
                      <a:pPr algn="l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}</a:t>
                      </a:r>
                      <a:endParaRPr lang="ko-KR" altLang="en-US" sz="1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29.68</a:t>
                      </a:r>
                      <a:endParaRPr lang="ko-KR" altLang="en-US" sz="1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12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5194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52A8B-C8AA-4E3D-A110-F39D96026210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91619F-816A-4393-B5E7-2374E0AD1281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C4A0F6-DA66-4B72-9499-D68D31EFF237}"/>
              </a:ext>
            </a:extLst>
          </p:cNvPr>
          <p:cNvGrpSpPr/>
          <p:nvPr/>
        </p:nvGrpSpPr>
        <p:grpSpPr>
          <a:xfrm>
            <a:off x="1115739" y="1840104"/>
            <a:ext cx="4481868" cy="3177793"/>
            <a:chOff x="1115739" y="1629000"/>
            <a:chExt cx="4481868" cy="31777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45FEEE-318D-4C30-9258-46D53E03CAD6}"/>
                </a:ext>
              </a:extLst>
            </p:cNvPr>
            <p:cNvSpPr txBox="1"/>
            <p:nvPr/>
          </p:nvSpPr>
          <p:spPr>
            <a:xfrm>
              <a:off x="1115739" y="1629000"/>
              <a:ext cx="31566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예측 모델 모형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811BF9-6295-4225-A8E9-AFB59E7D608A}"/>
                </a:ext>
              </a:extLst>
            </p:cNvPr>
            <p:cNvSpPr txBox="1"/>
            <p:nvPr/>
          </p:nvSpPr>
          <p:spPr>
            <a:xfrm>
              <a:off x="1115739" y="2336886"/>
              <a:ext cx="4481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TV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쇼핑 편성 상품 </a:t>
              </a:r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예측 모형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2C4259-350F-4789-9720-259BE32F1AC3}"/>
                </a:ext>
              </a:extLst>
            </p:cNvPr>
            <p:cNvSpPr txBox="1"/>
            <p:nvPr/>
          </p:nvSpPr>
          <p:spPr>
            <a:xfrm>
              <a:off x="1115739" y="2798551"/>
              <a:ext cx="3472297" cy="2008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내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·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외부 데이터에 대한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파생 변수 생성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독립변수에 대한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encoding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작업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종속 변수에 대한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log transform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작업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예측 모델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학습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Test Data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에 대한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prediction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작업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Prediction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에 대한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exponential transform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작업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최종 예측 결과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추출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C77F947-F11C-421C-B8BF-6ACEBC804D96}"/>
              </a:ext>
            </a:extLst>
          </p:cNvPr>
          <p:cNvGrpSpPr/>
          <p:nvPr/>
        </p:nvGrpSpPr>
        <p:grpSpPr>
          <a:xfrm>
            <a:off x="6691496" y="555551"/>
            <a:ext cx="3687021" cy="5491356"/>
            <a:chOff x="7500602" y="555551"/>
            <a:chExt cx="3687021" cy="549135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455F8E20-CEB4-4B3D-8C55-8C7768CC1D22}"/>
                </a:ext>
              </a:extLst>
            </p:cNvPr>
            <p:cNvGrpSpPr/>
            <p:nvPr/>
          </p:nvGrpSpPr>
          <p:grpSpPr>
            <a:xfrm>
              <a:off x="8204147" y="1654671"/>
              <a:ext cx="2257790" cy="1076963"/>
              <a:chOff x="7795248" y="1412553"/>
              <a:chExt cx="2257790" cy="1076963"/>
            </a:xfrm>
          </p:grpSpPr>
          <p:sp>
            <p:nvSpPr>
              <p:cNvPr id="158" name="사각형: 둥근 모서리 157">
                <a:extLst>
                  <a:ext uri="{FF2B5EF4-FFF2-40B4-BE49-F238E27FC236}">
                    <a16:creationId xmlns:a16="http://schemas.microsoft.com/office/drawing/2014/main" id="{B6D988F9-19AE-4891-B936-C57328E5E0F7}"/>
                  </a:ext>
                </a:extLst>
              </p:cNvPr>
              <p:cNvSpPr/>
              <p:nvPr/>
            </p:nvSpPr>
            <p:spPr>
              <a:xfrm>
                <a:off x="7795248" y="1412553"/>
                <a:ext cx="2257790" cy="1076963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606F0F63-1E79-4578-8667-B5009E62A284}"/>
                  </a:ext>
                </a:extLst>
              </p:cNvPr>
              <p:cNvSpPr txBox="1"/>
              <p:nvPr/>
            </p:nvSpPr>
            <p:spPr>
              <a:xfrm>
                <a:off x="7835306" y="1791834"/>
                <a:ext cx="697627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Model</a:t>
                </a: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DEECC73-1CC4-4F5E-9FAB-77AC244D44F5}"/>
                </a:ext>
              </a:extLst>
            </p:cNvPr>
            <p:cNvSpPr/>
            <p:nvPr/>
          </p:nvSpPr>
          <p:spPr>
            <a:xfrm>
              <a:off x="10235088" y="3958196"/>
              <a:ext cx="484263" cy="288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y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F14F12D-53C0-4F14-A613-A5A3603D1AC1}"/>
                </a:ext>
              </a:extLst>
            </p:cNvPr>
            <p:cNvSpPr txBox="1"/>
            <p:nvPr/>
          </p:nvSpPr>
          <p:spPr>
            <a:xfrm>
              <a:off x="7794585" y="4629324"/>
              <a:ext cx="1349472" cy="318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Feature Creation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C9FEDA-1939-452D-B289-29CF35A64757}"/>
                </a:ext>
              </a:extLst>
            </p:cNvPr>
            <p:cNvSpPr txBox="1"/>
            <p:nvPr/>
          </p:nvSpPr>
          <p:spPr>
            <a:xfrm>
              <a:off x="9878177" y="3249741"/>
              <a:ext cx="1198084" cy="318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Log Transform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804E506-20E7-4DBF-8700-F993A0A958B2}"/>
                </a:ext>
              </a:extLst>
            </p:cNvPr>
            <p:cNvSpPr txBox="1"/>
            <p:nvPr/>
          </p:nvSpPr>
          <p:spPr>
            <a:xfrm>
              <a:off x="8051290" y="3249741"/>
              <a:ext cx="836062" cy="318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Encoding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84166F-3725-4800-A79E-C4795ADFFB2E}"/>
                </a:ext>
              </a:extLst>
            </p:cNvPr>
            <p:cNvSpPr txBox="1"/>
            <p:nvPr/>
          </p:nvSpPr>
          <p:spPr>
            <a:xfrm>
              <a:off x="8444786" y="1072257"/>
              <a:ext cx="1776512" cy="318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Exponential Transform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C1D808C-71C1-42F9-8D41-D9B42B0BCABA}"/>
                </a:ext>
              </a:extLst>
            </p:cNvPr>
            <p:cNvGrpSpPr/>
            <p:nvPr/>
          </p:nvGrpSpPr>
          <p:grpSpPr>
            <a:xfrm>
              <a:off x="9452614" y="5326907"/>
              <a:ext cx="1223889" cy="720000"/>
              <a:chOff x="7020856" y="5556248"/>
              <a:chExt cx="1223889" cy="720000"/>
            </a:xfrm>
          </p:grpSpPr>
          <p:sp>
            <p:nvSpPr>
              <p:cNvPr id="32" name="원통형 31">
                <a:extLst>
                  <a:ext uri="{FF2B5EF4-FFF2-40B4-BE49-F238E27FC236}">
                    <a16:creationId xmlns:a16="http://schemas.microsoft.com/office/drawing/2014/main" id="{A40390E9-61BE-42C5-B840-510BCF230BCC}"/>
                  </a:ext>
                </a:extLst>
              </p:cNvPr>
              <p:cNvSpPr/>
              <p:nvPr/>
            </p:nvSpPr>
            <p:spPr>
              <a:xfrm>
                <a:off x="7020856" y="5556248"/>
                <a:ext cx="1223889" cy="720000"/>
              </a:xfrm>
              <a:prstGeom prst="can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4AB3C05-5E3C-47FC-B854-24AA7013BBCF}"/>
                  </a:ext>
                </a:extLst>
              </p:cNvPr>
              <p:cNvSpPr txBox="1"/>
              <p:nvPr/>
            </p:nvSpPr>
            <p:spPr>
              <a:xfrm>
                <a:off x="7345381" y="5777465"/>
                <a:ext cx="574837" cy="35625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Data</a:t>
                </a: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87A3E6-F817-4A81-97B7-D6B0180B427B}"/>
                </a:ext>
              </a:extLst>
            </p:cNvPr>
            <p:cNvSpPr txBox="1"/>
            <p:nvPr/>
          </p:nvSpPr>
          <p:spPr>
            <a:xfrm>
              <a:off x="7832072" y="5464639"/>
              <a:ext cx="824265" cy="52322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Outside</a:t>
              </a:r>
            </a:p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Data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01D6623-B795-466C-A831-CFB51E85E151}"/>
                </a:ext>
              </a:extLst>
            </p:cNvPr>
            <p:cNvGrpSpPr/>
            <p:nvPr/>
          </p:nvGrpSpPr>
          <p:grpSpPr>
            <a:xfrm>
              <a:off x="7500602" y="3958196"/>
              <a:ext cx="1937436" cy="288000"/>
              <a:chOff x="6365118" y="3716078"/>
              <a:chExt cx="1937436" cy="28800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655A310-5A32-43AF-A2E9-D36F8F98DFC5}"/>
                  </a:ext>
                </a:extLst>
              </p:cNvPr>
              <p:cNvSpPr/>
              <p:nvPr/>
            </p:nvSpPr>
            <p:spPr>
              <a:xfrm>
                <a:off x="6365118" y="3716078"/>
                <a:ext cx="484263" cy="288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x</a:t>
                </a:r>
                <a:r>
                  <a:rPr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₁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0202A4C-DADE-4250-8E33-9A2061DD4C1C}"/>
                  </a:ext>
                </a:extLst>
              </p:cNvPr>
              <p:cNvSpPr/>
              <p:nvPr/>
            </p:nvSpPr>
            <p:spPr>
              <a:xfrm>
                <a:off x="6849765" y="3716078"/>
                <a:ext cx="484263" cy="288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x</a:t>
                </a:r>
                <a:r>
                  <a:rPr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₂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8AC2839-4FA9-4B84-96C2-90B26EC61747}"/>
                  </a:ext>
                </a:extLst>
              </p:cNvPr>
              <p:cNvSpPr/>
              <p:nvPr/>
            </p:nvSpPr>
            <p:spPr>
              <a:xfrm>
                <a:off x="7334028" y="3716078"/>
                <a:ext cx="484263" cy="288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x</a:t>
                </a:r>
                <a:r>
                  <a:rPr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₃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732398A-13D9-496B-B886-CE1416CAB24B}"/>
                  </a:ext>
                </a:extLst>
              </p:cNvPr>
              <p:cNvSpPr/>
              <p:nvPr/>
            </p:nvSpPr>
            <p:spPr>
              <a:xfrm>
                <a:off x="7818291" y="3716078"/>
                <a:ext cx="484263" cy="288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x</a:t>
                </a:r>
                <a:r>
                  <a:rPr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rPr>
                  <a:t>₄</a:t>
                </a:r>
              </a:p>
            </p:txBody>
          </p:sp>
        </p:grpSp>
        <p:cxnSp>
          <p:nvCxnSpPr>
            <p:cNvPr id="66" name="연결선: 구부러짐 65">
              <a:extLst>
                <a:ext uri="{FF2B5EF4-FFF2-40B4-BE49-F238E27FC236}">
                  <a16:creationId xmlns:a16="http://schemas.microsoft.com/office/drawing/2014/main" id="{152994ED-223F-45EB-A27D-C21C00D738CB}"/>
                </a:ext>
              </a:extLst>
            </p:cNvPr>
            <p:cNvCxnSpPr>
              <a:stCxn id="43" idx="0"/>
              <a:endCxn id="39" idx="2"/>
            </p:cNvCxnSpPr>
            <p:nvPr/>
          </p:nvCxnSpPr>
          <p:spPr>
            <a:xfrm rot="16200000" flipV="1">
              <a:off x="7914464" y="4074466"/>
              <a:ext cx="383128" cy="726587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구부러짐 66">
              <a:extLst>
                <a:ext uri="{FF2B5EF4-FFF2-40B4-BE49-F238E27FC236}">
                  <a16:creationId xmlns:a16="http://schemas.microsoft.com/office/drawing/2014/main" id="{44BE94DF-F874-4C95-B436-9CE1B04FBC78}"/>
                </a:ext>
              </a:extLst>
            </p:cNvPr>
            <p:cNvCxnSpPr>
              <a:cxnSpLocks/>
              <a:stCxn id="43" idx="0"/>
              <a:endCxn id="40" idx="2"/>
            </p:cNvCxnSpPr>
            <p:nvPr/>
          </p:nvCxnSpPr>
          <p:spPr>
            <a:xfrm rot="16200000" flipV="1">
              <a:off x="8156787" y="4316790"/>
              <a:ext cx="383128" cy="24194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연결선: 구부러짐 69">
              <a:extLst>
                <a:ext uri="{FF2B5EF4-FFF2-40B4-BE49-F238E27FC236}">
                  <a16:creationId xmlns:a16="http://schemas.microsoft.com/office/drawing/2014/main" id="{16BAD068-AEC1-4887-9AEE-064E66D166A3}"/>
                </a:ext>
              </a:extLst>
            </p:cNvPr>
            <p:cNvCxnSpPr>
              <a:cxnSpLocks/>
              <a:stCxn id="43" idx="0"/>
              <a:endCxn id="41" idx="2"/>
            </p:cNvCxnSpPr>
            <p:nvPr/>
          </p:nvCxnSpPr>
          <p:spPr>
            <a:xfrm rot="5400000" flipH="1" flipV="1">
              <a:off x="8398918" y="4316599"/>
              <a:ext cx="383128" cy="24232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연결선: 구부러짐 72">
              <a:extLst>
                <a:ext uri="{FF2B5EF4-FFF2-40B4-BE49-F238E27FC236}">
                  <a16:creationId xmlns:a16="http://schemas.microsoft.com/office/drawing/2014/main" id="{0725038C-CFBE-4C62-B465-BEB99BEACDE5}"/>
                </a:ext>
              </a:extLst>
            </p:cNvPr>
            <p:cNvCxnSpPr>
              <a:cxnSpLocks/>
              <a:stCxn id="43" idx="0"/>
              <a:endCxn id="42" idx="2"/>
            </p:cNvCxnSpPr>
            <p:nvPr/>
          </p:nvCxnSpPr>
          <p:spPr>
            <a:xfrm rot="5400000" flipH="1" flipV="1">
              <a:off x="8641050" y="4074467"/>
              <a:ext cx="383128" cy="726586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연결선: 구부러짐 78">
              <a:extLst>
                <a:ext uri="{FF2B5EF4-FFF2-40B4-BE49-F238E27FC236}">
                  <a16:creationId xmlns:a16="http://schemas.microsoft.com/office/drawing/2014/main" id="{8D40A879-3093-4D78-80E0-4D8B98D3174E}"/>
                </a:ext>
              </a:extLst>
            </p:cNvPr>
            <p:cNvCxnSpPr>
              <a:cxnSpLocks/>
              <a:stCxn id="32" idx="1"/>
              <a:endCxn id="37" idx="2"/>
            </p:cNvCxnSpPr>
            <p:nvPr/>
          </p:nvCxnSpPr>
          <p:spPr>
            <a:xfrm rot="5400000" flipH="1" flipV="1">
              <a:off x="9730534" y="4580222"/>
              <a:ext cx="1080711" cy="412661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연결선: 구부러짐 84">
              <a:extLst>
                <a:ext uri="{FF2B5EF4-FFF2-40B4-BE49-F238E27FC236}">
                  <a16:creationId xmlns:a16="http://schemas.microsoft.com/office/drawing/2014/main" id="{DB690549-6040-4AE3-8918-ABDC3F20DB1C}"/>
                </a:ext>
              </a:extLst>
            </p:cNvPr>
            <p:cNvCxnSpPr>
              <a:stCxn id="39" idx="0"/>
              <a:endCxn id="45" idx="2"/>
            </p:cNvCxnSpPr>
            <p:nvPr/>
          </p:nvCxnSpPr>
          <p:spPr>
            <a:xfrm rot="5400000" flipH="1" flipV="1">
              <a:off x="7911074" y="3399950"/>
              <a:ext cx="389906" cy="726587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구부러짐 85">
              <a:extLst>
                <a:ext uri="{FF2B5EF4-FFF2-40B4-BE49-F238E27FC236}">
                  <a16:creationId xmlns:a16="http://schemas.microsoft.com/office/drawing/2014/main" id="{229F2E08-6A5E-4329-A04D-71C88C16ED02}"/>
                </a:ext>
              </a:extLst>
            </p:cNvPr>
            <p:cNvCxnSpPr>
              <a:cxnSpLocks/>
              <a:stCxn id="40" idx="0"/>
              <a:endCxn id="45" idx="2"/>
            </p:cNvCxnSpPr>
            <p:nvPr/>
          </p:nvCxnSpPr>
          <p:spPr>
            <a:xfrm rot="5400000" flipH="1" flipV="1">
              <a:off x="8153398" y="3642273"/>
              <a:ext cx="389906" cy="24194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연결선: 구부러짐 88">
              <a:extLst>
                <a:ext uri="{FF2B5EF4-FFF2-40B4-BE49-F238E27FC236}">
                  <a16:creationId xmlns:a16="http://schemas.microsoft.com/office/drawing/2014/main" id="{675108F0-F99D-40EF-AE0E-051D0ED5258C}"/>
                </a:ext>
              </a:extLst>
            </p:cNvPr>
            <p:cNvCxnSpPr>
              <a:cxnSpLocks/>
              <a:stCxn id="41" idx="0"/>
              <a:endCxn id="45" idx="2"/>
            </p:cNvCxnSpPr>
            <p:nvPr/>
          </p:nvCxnSpPr>
          <p:spPr>
            <a:xfrm rot="16200000" flipV="1">
              <a:off x="8395530" y="3642081"/>
              <a:ext cx="389906" cy="24232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연결선: 구부러짐 91">
              <a:extLst>
                <a:ext uri="{FF2B5EF4-FFF2-40B4-BE49-F238E27FC236}">
                  <a16:creationId xmlns:a16="http://schemas.microsoft.com/office/drawing/2014/main" id="{D882C47C-F933-4598-9FCE-62993DDE72A7}"/>
                </a:ext>
              </a:extLst>
            </p:cNvPr>
            <p:cNvCxnSpPr>
              <a:cxnSpLocks/>
              <a:stCxn id="42" idx="0"/>
              <a:endCxn id="45" idx="2"/>
            </p:cNvCxnSpPr>
            <p:nvPr/>
          </p:nvCxnSpPr>
          <p:spPr>
            <a:xfrm rot="16200000" flipV="1">
              <a:off x="8637661" y="3399950"/>
              <a:ext cx="389906" cy="726586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CCA11DCD-5CC2-4136-9DDD-E9762B620F77}"/>
                </a:ext>
              </a:extLst>
            </p:cNvPr>
            <p:cNvCxnSpPr>
              <a:cxnSpLocks/>
              <a:stCxn id="4" idx="2"/>
              <a:endCxn id="55" idx="2"/>
            </p:cNvCxnSpPr>
            <p:nvPr/>
          </p:nvCxnSpPr>
          <p:spPr>
            <a:xfrm>
              <a:off x="9651021" y="4102682"/>
              <a:ext cx="37089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연결선: 구부러짐 103">
              <a:extLst>
                <a:ext uri="{FF2B5EF4-FFF2-40B4-BE49-F238E27FC236}">
                  <a16:creationId xmlns:a16="http://schemas.microsoft.com/office/drawing/2014/main" id="{5F9C4FCD-6830-45D2-A861-2AC4DA122990}"/>
                </a:ext>
              </a:extLst>
            </p:cNvPr>
            <p:cNvCxnSpPr>
              <a:cxnSpLocks/>
              <a:stCxn id="46" idx="0"/>
              <a:endCxn id="107" idx="1"/>
            </p:cNvCxnSpPr>
            <p:nvPr/>
          </p:nvCxnSpPr>
          <p:spPr>
            <a:xfrm rot="5400000" flipH="1" flipV="1">
              <a:off x="9348330" y="684263"/>
              <a:ext cx="372706" cy="403283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4E70A71-CC46-4764-AB30-BF66224C870D}"/>
                </a:ext>
              </a:extLst>
            </p:cNvPr>
            <p:cNvSpPr/>
            <p:nvPr/>
          </p:nvSpPr>
          <p:spPr>
            <a:xfrm>
              <a:off x="9736325" y="555551"/>
              <a:ext cx="940178" cy="288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Output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cxnSp>
          <p:nvCxnSpPr>
            <p:cNvPr id="128" name="연결선: 구부러짐 127">
              <a:extLst>
                <a:ext uri="{FF2B5EF4-FFF2-40B4-BE49-F238E27FC236}">
                  <a16:creationId xmlns:a16="http://schemas.microsoft.com/office/drawing/2014/main" id="{3060A18E-2319-470D-B145-16FD82D3B334}"/>
                </a:ext>
              </a:extLst>
            </p:cNvPr>
            <p:cNvCxnSpPr>
              <a:cxnSpLocks/>
              <a:stCxn id="32" idx="1"/>
              <a:endCxn id="43" idx="2"/>
            </p:cNvCxnSpPr>
            <p:nvPr/>
          </p:nvCxnSpPr>
          <p:spPr>
            <a:xfrm rot="16200000" flipV="1">
              <a:off x="9077423" y="4339771"/>
              <a:ext cx="379034" cy="1595238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연결선: 구부러짐 134">
              <a:extLst>
                <a:ext uri="{FF2B5EF4-FFF2-40B4-BE49-F238E27FC236}">
                  <a16:creationId xmlns:a16="http://schemas.microsoft.com/office/drawing/2014/main" id="{B5DF43BD-D45C-49CD-A15C-A87721F21E93}"/>
                </a:ext>
              </a:extLst>
            </p:cNvPr>
            <p:cNvCxnSpPr>
              <a:cxnSpLocks/>
              <a:stCxn id="48" idx="0"/>
              <a:endCxn id="43" idx="2"/>
            </p:cNvCxnSpPr>
            <p:nvPr/>
          </p:nvCxnSpPr>
          <p:spPr>
            <a:xfrm rot="5400000" flipH="1" flipV="1">
              <a:off x="8098380" y="5093698"/>
              <a:ext cx="516766" cy="225116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AB1D9FC-52E0-4959-BD35-27F6E0658CAB}"/>
                </a:ext>
              </a:extLst>
            </p:cNvPr>
            <p:cNvSpPr txBox="1"/>
            <p:nvPr/>
          </p:nvSpPr>
          <p:spPr>
            <a:xfrm>
              <a:off x="8951852" y="2415521"/>
              <a:ext cx="756361" cy="318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Training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F1816EEE-DE46-444C-A4E5-E7F4AF1FD584}"/>
                </a:ext>
              </a:extLst>
            </p:cNvPr>
            <p:cNvSpPr txBox="1"/>
            <p:nvPr/>
          </p:nvSpPr>
          <p:spPr>
            <a:xfrm>
              <a:off x="8885743" y="1653823"/>
              <a:ext cx="888577" cy="318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Prediction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111" name="연결선: 구부러짐 110">
              <a:extLst>
                <a:ext uri="{FF2B5EF4-FFF2-40B4-BE49-F238E27FC236}">
                  <a16:creationId xmlns:a16="http://schemas.microsoft.com/office/drawing/2014/main" id="{94262ABF-0322-43BF-BD27-292887B9CAB0}"/>
                </a:ext>
              </a:extLst>
            </p:cNvPr>
            <p:cNvCxnSpPr>
              <a:cxnSpLocks/>
              <a:stCxn id="45" idx="0"/>
              <a:endCxn id="158" idx="2"/>
            </p:cNvCxnSpPr>
            <p:nvPr/>
          </p:nvCxnSpPr>
          <p:spPr>
            <a:xfrm rot="5400000" flipH="1" flipV="1">
              <a:off x="8642128" y="2558828"/>
              <a:ext cx="518107" cy="863721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연결선: 구부러짐 113">
              <a:extLst>
                <a:ext uri="{FF2B5EF4-FFF2-40B4-BE49-F238E27FC236}">
                  <a16:creationId xmlns:a16="http://schemas.microsoft.com/office/drawing/2014/main" id="{1C15B2A2-28C5-471A-B38B-AAD008772C21}"/>
                </a:ext>
              </a:extLst>
            </p:cNvPr>
            <p:cNvCxnSpPr>
              <a:cxnSpLocks/>
              <a:stCxn id="44" idx="0"/>
              <a:endCxn id="158" idx="2"/>
            </p:cNvCxnSpPr>
            <p:nvPr/>
          </p:nvCxnSpPr>
          <p:spPr>
            <a:xfrm rot="16200000" flipV="1">
              <a:off x="9646078" y="2418599"/>
              <a:ext cx="518107" cy="1144177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6777F302-7039-4FCC-A2F0-F169E7E61954}"/>
                </a:ext>
              </a:extLst>
            </p:cNvPr>
            <p:cNvCxnSpPr>
              <a:stCxn id="46" idx="2"/>
              <a:endCxn id="158" idx="0"/>
            </p:cNvCxnSpPr>
            <p:nvPr/>
          </p:nvCxnSpPr>
          <p:spPr>
            <a:xfrm>
              <a:off x="9333042" y="1390806"/>
              <a:ext cx="0" cy="2638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AAC47144-AB9F-4AB6-8F47-480174198C4D}"/>
                </a:ext>
              </a:extLst>
            </p:cNvPr>
            <p:cNvCxnSpPr>
              <a:stCxn id="166" idx="0"/>
              <a:endCxn id="177" idx="2"/>
            </p:cNvCxnSpPr>
            <p:nvPr/>
          </p:nvCxnSpPr>
          <p:spPr>
            <a:xfrm flipH="1" flipV="1">
              <a:off x="9330032" y="1972372"/>
              <a:ext cx="1" cy="4431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연결선: 구부러짐 214">
              <a:extLst>
                <a:ext uri="{FF2B5EF4-FFF2-40B4-BE49-F238E27FC236}">
                  <a16:creationId xmlns:a16="http://schemas.microsoft.com/office/drawing/2014/main" id="{85929CC7-98C0-4422-B8D9-9F4FC95FB7A7}"/>
                </a:ext>
              </a:extLst>
            </p:cNvPr>
            <p:cNvCxnSpPr>
              <a:cxnSpLocks/>
              <a:stCxn id="37" idx="0"/>
              <a:endCxn id="44" idx="2"/>
            </p:cNvCxnSpPr>
            <p:nvPr/>
          </p:nvCxnSpPr>
          <p:spPr>
            <a:xfrm rot="16200000" flipV="1">
              <a:off x="10282267" y="3763242"/>
              <a:ext cx="389906" cy="1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순서도: 문서 3">
              <a:extLst>
                <a:ext uri="{FF2B5EF4-FFF2-40B4-BE49-F238E27FC236}">
                  <a16:creationId xmlns:a16="http://schemas.microsoft.com/office/drawing/2014/main" id="{564E4EB9-FB21-4B75-8558-A75988E1E230}"/>
                </a:ext>
              </a:extLst>
            </p:cNvPr>
            <p:cNvSpPr/>
            <p:nvPr/>
          </p:nvSpPr>
          <p:spPr>
            <a:xfrm rot="16200000">
              <a:off x="9407494" y="3988551"/>
              <a:ext cx="288974" cy="228262"/>
            </a:xfrm>
            <a:prstGeom prst="flowChartDocumen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문서 54">
              <a:extLst>
                <a:ext uri="{FF2B5EF4-FFF2-40B4-BE49-F238E27FC236}">
                  <a16:creationId xmlns:a16="http://schemas.microsoft.com/office/drawing/2014/main" id="{3F88C28C-E90E-4246-9202-298073CD489B}"/>
                </a:ext>
              </a:extLst>
            </p:cNvPr>
            <p:cNvSpPr/>
            <p:nvPr/>
          </p:nvSpPr>
          <p:spPr>
            <a:xfrm rot="5400000">
              <a:off x="9976469" y="3988551"/>
              <a:ext cx="288974" cy="228262"/>
            </a:xfrm>
            <a:prstGeom prst="flowChartDocumen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C8760A-A1BA-4900-99B4-A3D4FC794B8D}"/>
                </a:ext>
              </a:extLst>
            </p:cNvPr>
            <p:cNvSpPr txBox="1"/>
            <p:nvPr/>
          </p:nvSpPr>
          <p:spPr>
            <a:xfrm>
              <a:off x="10612787" y="1551488"/>
              <a:ext cx="574836" cy="52322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Test</a:t>
              </a:r>
            </a:p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Data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EC7D0DCA-690A-4D2D-8C88-A0BB6FEF13EF}"/>
                </a:ext>
              </a:extLst>
            </p:cNvPr>
            <p:cNvCxnSpPr>
              <a:cxnSpLocks/>
              <a:stCxn id="56" idx="1"/>
              <a:endCxn id="177" idx="3"/>
            </p:cNvCxnSpPr>
            <p:nvPr/>
          </p:nvCxnSpPr>
          <p:spPr>
            <a:xfrm flipH="1">
              <a:off x="9774320" y="1813098"/>
              <a:ext cx="83846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3605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49E8D-82DC-4B29-B664-5A4A2B3FF325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05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014EA-2D5F-4431-87F1-2CF2D255DB1A}"/>
              </a:ext>
            </a:extLst>
          </p:cNvPr>
          <p:cNvSpPr txBox="1"/>
          <p:nvPr/>
        </p:nvSpPr>
        <p:spPr>
          <a:xfrm>
            <a:off x="865300" y="2562909"/>
            <a:ext cx="337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 Modeling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174E9-F96E-4757-891E-DBB843C16762}"/>
              </a:ext>
            </a:extLst>
          </p:cNvPr>
          <p:cNvSpPr txBox="1"/>
          <p:nvPr/>
        </p:nvSpPr>
        <p:spPr>
          <a:xfrm>
            <a:off x="865300" y="3971845"/>
            <a:ext cx="15568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모델링 아이디어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모형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샘플 최적화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2E25CD-E050-41AD-AF23-613834B069B3}"/>
              </a:ext>
            </a:extLst>
          </p:cNvPr>
          <p:cNvSpPr/>
          <p:nvPr/>
        </p:nvSpPr>
        <p:spPr>
          <a:xfrm rot="5400000">
            <a:off x="7353993" y="-1257994"/>
            <a:ext cx="2189018" cy="47050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962125-FE86-4A1B-B1CF-27A47133ADF5}"/>
              </a:ext>
            </a:extLst>
          </p:cNvPr>
          <p:cNvSpPr/>
          <p:nvPr/>
        </p:nvSpPr>
        <p:spPr>
          <a:xfrm rot="5400000">
            <a:off x="7642138" y="886665"/>
            <a:ext cx="1612727" cy="47050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4BD23A-B0C9-4FC6-905F-1145942AE3F8}"/>
              </a:ext>
            </a:extLst>
          </p:cNvPr>
          <p:cNvSpPr/>
          <p:nvPr/>
        </p:nvSpPr>
        <p:spPr>
          <a:xfrm rot="5400000">
            <a:off x="8470363" y="3136367"/>
            <a:ext cx="1347273" cy="609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7F0E82-923A-4726-9ECD-525EB8B3B148}"/>
              </a:ext>
            </a:extLst>
          </p:cNvPr>
          <p:cNvSpPr/>
          <p:nvPr/>
        </p:nvSpPr>
        <p:spPr>
          <a:xfrm rot="5400000">
            <a:off x="8692737" y="1767681"/>
            <a:ext cx="902526" cy="609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음식, 테이블, 플레이트, 꽃이(가) 표시된 사진&#10;&#10;자동 생성된 설명">
            <a:extLst>
              <a:ext uri="{FF2B5EF4-FFF2-40B4-BE49-F238E27FC236}">
                <a16:creationId xmlns:a16="http://schemas.microsoft.com/office/drawing/2014/main" id="{D65129EB-8B16-4523-9BF5-F8B26313B7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09" r="15541" b="40008"/>
          <a:stretch/>
        </p:blipFill>
        <p:spPr>
          <a:xfrm>
            <a:off x="11033759" y="-32398"/>
            <a:ext cx="1158241" cy="4153029"/>
          </a:xfrm>
          <a:prstGeom prst="rect">
            <a:avLst/>
          </a:prstGeom>
        </p:spPr>
      </p:pic>
      <p:pic>
        <p:nvPicPr>
          <p:cNvPr id="17" name="그림 16" descr="음식, 테이블, 플레이트, 꽃이(가) 표시된 사진&#10;&#10;자동 생성된 설명">
            <a:extLst>
              <a:ext uri="{FF2B5EF4-FFF2-40B4-BE49-F238E27FC236}">
                <a16:creationId xmlns:a16="http://schemas.microsoft.com/office/drawing/2014/main" id="{82687545-9C12-4EA1-8BB6-678830316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9" t="35610" r="28901" b="40009"/>
          <a:stretch/>
        </p:blipFill>
        <p:spPr>
          <a:xfrm>
            <a:off x="6096000" y="2432803"/>
            <a:ext cx="4705004" cy="1687829"/>
          </a:xfrm>
          <a:prstGeom prst="rect">
            <a:avLst/>
          </a:prstGeom>
        </p:spPr>
      </p:pic>
      <p:pic>
        <p:nvPicPr>
          <p:cNvPr id="18" name="그림 17" descr="음식, 테이블, 플레이트, 꽃이(가) 표시된 사진&#10;&#10;자동 생성된 설명">
            <a:extLst>
              <a:ext uri="{FF2B5EF4-FFF2-40B4-BE49-F238E27FC236}">
                <a16:creationId xmlns:a16="http://schemas.microsoft.com/office/drawing/2014/main" id="{3ADC4913-E492-4BA4-ABD4-06E829B21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7" t="80071" r="15499"/>
          <a:stretch/>
        </p:blipFill>
        <p:spPr>
          <a:xfrm>
            <a:off x="6096000" y="5510728"/>
            <a:ext cx="6096000" cy="137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02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5962" y="6317891"/>
            <a:ext cx="2743200" cy="365125"/>
          </a:xfrm>
        </p:spPr>
        <p:txBody>
          <a:bodyPr/>
          <a:lstStyle/>
          <a:p>
            <a:fld id="{E88DC9B6-7F69-4061-831E-B7D3B7FE8C6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847DB-6ED4-4C2F-8061-793C8856B780}"/>
              </a:ext>
            </a:extLst>
          </p:cNvPr>
          <p:cNvSpPr txBox="1"/>
          <p:nvPr/>
        </p:nvSpPr>
        <p:spPr>
          <a:xfrm>
            <a:off x="301292" y="247774"/>
            <a:ext cx="123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0BB1C6-7FA6-4686-A36E-9065EA1C57AF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9C23CF4-6A4D-4CA6-B4A1-4CE44A445EAE}"/>
              </a:ext>
            </a:extLst>
          </p:cNvPr>
          <p:cNvGrpSpPr/>
          <p:nvPr/>
        </p:nvGrpSpPr>
        <p:grpSpPr>
          <a:xfrm>
            <a:off x="1115739" y="1978603"/>
            <a:ext cx="5120312" cy="2900794"/>
            <a:chOff x="1115739" y="1629000"/>
            <a:chExt cx="5120312" cy="29007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78F2B8-E432-4CF5-8EA9-A69F4AED03E4}"/>
                </a:ext>
              </a:extLst>
            </p:cNvPr>
            <p:cNvSpPr txBox="1"/>
            <p:nvPr/>
          </p:nvSpPr>
          <p:spPr>
            <a:xfrm>
              <a:off x="1115739" y="1629000"/>
              <a:ext cx="34980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모델링 아이디어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549713-0DE6-458F-8741-99C316F39029}"/>
                </a:ext>
              </a:extLst>
            </p:cNvPr>
            <p:cNvSpPr txBox="1"/>
            <p:nvPr/>
          </p:nvSpPr>
          <p:spPr>
            <a:xfrm>
              <a:off x="1115739" y="2336886"/>
              <a:ext cx="5120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연산량을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줄여 전수조사를 가능하게 하자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05A422-6DF6-4CB0-9AF2-F35726225E86}"/>
                </a:ext>
              </a:extLst>
            </p:cNvPr>
            <p:cNvSpPr txBox="1"/>
            <p:nvPr/>
          </p:nvSpPr>
          <p:spPr>
            <a:xfrm>
              <a:off x="1115739" y="2798551"/>
              <a:ext cx="4935967" cy="1731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가장 정확한 방법은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모든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경우의 수를 조합하여 취급액을 비교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하는 것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➡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경우의 수가 기하급수적으로 늘어나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연산이 불가능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  <a:p>
              <a:pPr marL="228600" indent="-228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할당 최적화 알고리즘인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헝가리안 알고리즘을 사용하여 최적화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진행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➡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높은 시간 복잡도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(n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의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4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승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에 의해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연산이 불가능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  <a:p>
              <a:pPr marL="228600" indent="-228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스테이지를 통해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후보군을 할당해가며 병렬적으로 헝가리안 최적화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를 진행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➡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병렬 연산이 가능해지며 전수조사에 가까운 성능을 기대할 수 있음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C206A0C-3C5E-4482-9EE4-357354208DED}"/>
              </a:ext>
            </a:extLst>
          </p:cNvPr>
          <p:cNvSpPr txBox="1"/>
          <p:nvPr/>
        </p:nvSpPr>
        <p:spPr>
          <a:xfrm>
            <a:off x="6516167" y="773685"/>
            <a:ext cx="5239589" cy="173124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표준점수 할당 알고리즘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상품별 취급액의 표준점수 추출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상품별 가장 높은 표준점수를 가진 요일로 할당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각 요일은 할당된 상품의 표준점수 내림차순으로 상품 확정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할당되지 못한 상품은 다음으로 높은 표준점수를 가진 요일로 재할당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③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~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④를 반복하여 모든 요일에 균등하게 할당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3DC2A06-FFAD-414B-B365-90B1E0A34854}"/>
              </a:ext>
            </a:extLst>
          </p:cNvPr>
          <p:cNvGrpSpPr/>
          <p:nvPr/>
        </p:nvGrpSpPr>
        <p:grpSpPr>
          <a:xfrm>
            <a:off x="6267075" y="2688066"/>
            <a:ext cx="5819091" cy="1666296"/>
            <a:chOff x="6128474" y="976963"/>
            <a:chExt cx="5819091" cy="166629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E45870C-F125-48D1-80CD-B5F89B3DA3C9}"/>
                </a:ext>
              </a:extLst>
            </p:cNvPr>
            <p:cNvGrpSpPr/>
            <p:nvPr/>
          </p:nvGrpSpPr>
          <p:grpSpPr>
            <a:xfrm>
              <a:off x="6128474" y="976963"/>
              <a:ext cx="5570416" cy="1666296"/>
              <a:chOff x="5991944" y="2529780"/>
              <a:chExt cx="5570416" cy="1666296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8E28C04A-A7C5-457F-903A-23D5CCCF8835}"/>
                  </a:ext>
                </a:extLst>
              </p:cNvPr>
              <p:cNvGrpSpPr/>
              <p:nvPr/>
            </p:nvGrpSpPr>
            <p:grpSpPr>
              <a:xfrm>
                <a:off x="5991944" y="2966922"/>
                <a:ext cx="1207641" cy="792000"/>
                <a:chOff x="6489553" y="989383"/>
                <a:chExt cx="1848300" cy="792000"/>
              </a:xfrm>
            </p:grpSpPr>
            <p:sp>
              <p:nvSpPr>
                <p:cNvPr id="68" name="순서도: 내부 저장소 67">
                  <a:extLst>
                    <a:ext uri="{FF2B5EF4-FFF2-40B4-BE49-F238E27FC236}">
                      <a16:creationId xmlns:a16="http://schemas.microsoft.com/office/drawing/2014/main" id="{BB0F9465-3DDB-4636-842E-3965A104B344}"/>
                    </a:ext>
                  </a:extLst>
                </p:cNvPr>
                <p:cNvSpPr/>
                <p:nvPr/>
              </p:nvSpPr>
              <p:spPr>
                <a:xfrm>
                  <a:off x="6489553" y="989383"/>
                  <a:ext cx="1733084" cy="792000"/>
                </a:xfrm>
                <a:prstGeom prst="flowChartInternalStorag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C45496C-A5A7-41B5-9A49-96334021D83C}"/>
                    </a:ext>
                  </a:extLst>
                </p:cNvPr>
                <p:cNvSpPr txBox="1"/>
                <p:nvPr/>
              </p:nvSpPr>
              <p:spPr>
                <a:xfrm>
                  <a:off x="6604769" y="1179964"/>
                  <a:ext cx="1733084" cy="52322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</a:rPr>
                    <a:t>Table</a:t>
                  </a: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</a:rPr>
                    <a:t>(one week)</a:t>
                  </a:r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A44FF8E6-80DA-49B7-ACFF-CF2824E7BCF8}"/>
                  </a:ext>
                </a:extLst>
              </p:cNvPr>
              <p:cNvGrpSpPr/>
              <p:nvPr/>
            </p:nvGrpSpPr>
            <p:grpSpPr>
              <a:xfrm rot="5400000">
                <a:off x="7043862" y="2865082"/>
                <a:ext cx="1488956" cy="995690"/>
                <a:chOff x="8450060" y="4032064"/>
                <a:chExt cx="1488956" cy="525461"/>
              </a:xfrm>
            </p:grpSpPr>
            <p:sp>
              <p:nvSpPr>
                <p:cNvPr id="62" name="순서도: 수동 연산 61">
                  <a:extLst>
                    <a:ext uri="{FF2B5EF4-FFF2-40B4-BE49-F238E27FC236}">
                      <a16:creationId xmlns:a16="http://schemas.microsoft.com/office/drawing/2014/main" id="{E45EF7AB-2635-490B-951E-7B5D52F9AF80}"/>
                    </a:ext>
                  </a:extLst>
                </p:cNvPr>
                <p:cNvSpPr/>
                <p:nvPr/>
              </p:nvSpPr>
              <p:spPr>
                <a:xfrm>
                  <a:off x="8450060" y="4068574"/>
                  <a:ext cx="1488956" cy="461999"/>
                </a:xfrm>
                <a:prstGeom prst="flowChartManualOperation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307A679-DAB9-4D39-A447-ACB3E41922C9}"/>
                    </a:ext>
                  </a:extLst>
                </p:cNvPr>
                <p:cNvSpPr txBox="1"/>
                <p:nvPr/>
              </p:nvSpPr>
              <p:spPr>
                <a:xfrm rot="16200000">
                  <a:off x="8931808" y="3925463"/>
                  <a:ext cx="525461" cy="73866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</a:rPr>
                    <a:t>standard</a:t>
                  </a: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</a:rPr>
                    <a:t>scores</a:t>
                  </a: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</a:rPr>
                    <a:t>allocation</a:t>
                  </a:r>
                  <a:endParaRPr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C3F8854-D530-47CD-AEED-A0DC8C9DED1F}"/>
                  </a:ext>
                </a:extLst>
              </p:cNvPr>
              <p:cNvGrpSpPr/>
              <p:nvPr/>
            </p:nvGrpSpPr>
            <p:grpSpPr>
              <a:xfrm>
                <a:off x="10508100" y="2919183"/>
                <a:ext cx="1054260" cy="887478"/>
                <a:chOff x="10059310" y="3096181"/>
                <a:chExt cx="1054260" cy="887478"/>
              </a:xfrm>
            </p:grpSpPr>
            <p:sp>
              <p:nvSpPr>
                <p:cNvPr id="59" name="순서도: 처리 58">
                  <a:extLst>
                    <a:ext uri="{FF2B5EF4-FFF2-40B4-BE49-F238E27FC236}">
                      <a16:creationId xmlns:a16="http://schemas.microsoft.com/office/drawing/2014/main" id="{712947F5-EEE6-4D21-B939-53A5467BDB5B}"/>
                    </a:ext>
                  </a:extLst>
                </p:cNvPr>
                <p:cNvSpPr/>
                <p:nvPr/>
              </p:nvSpPr>
              <p:spPr>
                <a:xfrm>
                  <a:off x="10059311" y="3096181"/>
                  <a:ext cx="1054259" cy="887478"/>
                </a:xfrm>
                <a:prstGeom prst="flowChartProcess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8FAFC99-B835-4B73-9381-384638B664C0}"/>
                    </a:ext>
                  </a:extLst>
                </p:cNvPr>
                <p:cNvSpPr txBox="1"/>
                <p:nvPr/>
              </p:nvSpPr>
              <p:spPr>
                <a:xfrm>
                  <a:off x="10059310" y="3170588"/>
                  <a:ext cx="1054260" cy="73866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</a:rPr>
                    <a:t>Hungarian</a:t>
                  </a: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</a:rPr>
                    <a:t>algorithm</a:t>
                  </a: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</a:rPr>
                    <a:t>allocation</a:t>
                  </a:r>
                  <a:endParaRPr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endParaRP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E59707-9D75-4FC1-BC92-EE944E1E4953}"/>
                  </a:ext>
                </a:extLst>
              </p:cNvPr>
              <p:cNvSpPr txBox="1"/>
              <p:nvPr/>
            </p:nvSpPr>
            <p:spPr>
              <a:xfrm>
                <a:off x="8175078" y="3055145"/>
                <a:ext cx="747406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7days</a:t>
                </a:r>
                <a:endPara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6CB91D8E-89CF-4A5C-BF0C-C9DED1FB60AC}"/>
                  </a:ext>
                </a:extLst>
              </p:cNvPr>
              <p:cNvGrpSpPr/>
              <p:nvPr/>
            </p:nvGrpSpPr>
            <p:grpSpPr>
              <a:xfrm rot="5400000">
                <a:off x="8491566" y="2869914"/>
                <a:ext cx="1666296" cy="986028"/>
                <a:chOff x="8361391" y="4039390"/>
                <a:chExt cx="1666296" cy="520362"/>
              </a:xfrm>
            </p:grpSpPr>
            <p:sp>
              <p:nvSpPr>
                <p:cNvPr id="56" name="순서도: 수동 연산 55">
                  <a:extLst>
                    <a:ext uri="{FF2B5EF4-FFF2-40B4-BE49-F238E27FC236}">
                      <a16:creationId xmlns:a16="http://schemas.microsoft.com/office/drawing/2014/main" id="{473DB13C-ECAF-4928-90EB-C5E736BD14E5}"/>
                    </a:ext>
                  </a:extLst>
                </p:cNvPr>
                <p:cNvSpPr/>
                <p:nvPr/>
              </p:nvSpPr>
              <p:spPr>
                <a:xfrm>
                  <a:off x="8361391" y="4068574"/>
                  <a:ext cx="1666296" cy="461999"/>
                </a:xfrm>
                <a:prstGeom prst="flowChartManualOperation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D2E7CE0-CBD6-4361-ADA0-1BFC46E091ED}"/>
                    </a:ext>
                  </a:extLst>
                </p:cNvPr>
                <p:cNvSpPr txBox="1"/>
                <p:nvPr/>
              </p:nvSpPr>
              <p:spPr>
                <a:xfrm rot="16200000">
                  <a:off x="8934362" y="3930239"/>
                  <a:ext cx="520362" cy="73866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</a:rPr>
                    <a:t>variance</a:t>
                  </a: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</a:rPr>
                    <a:t>scores</a:t>
                  </a: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</a:rPr>
                    <a:t>allocation</a:t>
                  </a:r>
                  <a:endParaRPr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1BFF69C-F095-45CB-ABDE-63D9C617EED5}"/>
                  </a:ext>
                </a:extLst>
              </p:cNvPr>
              <p:cNvSpPr txBox="1"/>
              <p:nvPr/>
            </p:nvSpPr>
            <p:spPr>
              <a:xfrm>
                <a:off x="9654853" y="3055145"/>
                <a:ext cx="945802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3groups</a:t>
                </a:r>
                <a:endPara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35FF16BE-224C-476B-9B0D-C121601127F9}"/>
                  </a:ext>
                </a:extLst>
              </p:cNvPr>
              <p:cNvCxnSpPr>
                <a:cxnSpLocks/>
                <a:stCxn id="62" idx="0"/>
                <a:endCxn id="56" idx="2"/>
              </p:cNvCxnSpPr>
              <p:nvPr/>
            </p:nvCxnSpPr>
            <p:spPr>
              <a:xfrm>
                <a:off x="8217003" y="3362928"/>
                <a:ext cx="669988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C3D640B3-97F9-4D84-BDA3-C0319A296D8A}"/>
                  </a:ext>
                </a:extLst>
              </p:cNvPr>
              <p:cNvCxnSpPr>
                <a:cxnSpLocks/>
                <a:stCxn id="56" idx="0"/>
                <a:endCxn id="59" idx="1"/>
              </p:cNvCxnSpPr>
              <p:nvPr/>
            </p:nvCxnSpPr>
            <p:spPr>
              <a:xfrm flipV="1">
                <a:off x="9762428" y="3362922"/>
                <a:ext cx="745673" cy="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98AAF9B-4A81-47D8-B16A-F2DFCD4EACB6}"/>
                  </a:ext>
                </a:extLst>
              </p:cNvPr>
              <p:cNvSpPr txBox="1"/>
              <p:nvPr/>
            </p:nvSpPr>
            <p:spPr>
              <a:xfrm>
                <a:off x="9654853" y="3394387"/>
                <a:ext cx="945802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x 7</a:t>
                </a:r>
                <a:endPara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CF2A4D0A-45B4-4A76-93E4-BB5012959A6A}"/>
                  </a:ext>
                </a:extLst>
              </p:cNvPr>
              <p:cNvCxnSpPr>
                <a:cxnSpLocks/>
                <a:stCxn id="68" idx="3"/>
                <a:endCxn id="62" idx="2"/>
              </p:cNvCxnSpPr>
              <p:nvPr/>
            </p:nvCxnSpPr>
            <p:spPr>
              <a:xfrm>
                <a:off x="7124305" y="3362922"/>
                <a:ext cx="217261" cy="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221DC952-94B0-4004-BB2A-B903E861C8B5}"/>
                </a:ext>
              </a:extLst>
            </p:cNvPr>
            <p:cNvCxnSpPr>
              <a:cxnSpLocks/>
              <a:stCxn id="59" idx="3"/>
            </p:cNvCxnSpPr>
            <p:nvPr/>
          </p:nvCxnSpPr>
          <p:spPr>
            <a:xfrm>
              <a:off x="11698890" y="1810105"/>
              <a:ext cx="24867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96E6814-86E3-4B1F-AAA9-0AA0690B0D2B}"/>
              </a:ext>
            </a:extLst>
          </p:cNvPr>
          <p:cNvCxnSpPr/>
          <p:nvPr/>
        </p:nvCxnSpPr>
        <p:spPr>
          <a:xfrm>
            <a:off x="7616700" y="2689591"/>
            <a:ext cx="875434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28D6C2C-A641-4381-9D98-312440FB1393}"/>
              </a:ext>
            </a:extLst>
          </p:cNvPr>
          <p:cNvCxnSpPr/>
          <p:nvPr/>
        </p:nvCxnSpPr>
        <p:spPr>
          <a:xfrm>
            <a:off x="9162125" y="4413416"/>
            <a:ext cx="875434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84A068D-8679-4344-A84C-9F8754BBA28E}"/>
              </a:ext>
            </a:extLst>
          </p:cNvPr>
          <p:cNvCxnSpPr>
            <a:cxnSpLocks/>
          </p:cNvCxnSpPr>
          <p:nvPr/>
        </p:nvCxnSpPr>
        <p:spPr>
          <a:xfrm flipH="1" flipV="1">
            <a:off x="8057805" y="2516743"/>
            <a:ext cx="1" cy="16543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E6D12FBF-0985-4628-8BDE-51DFEAC5C776}"/>
              </a:ext>
            </a:extLst>
          </p:cNvPr>
          <p:cNvCxnSpPr>
            <a:cxnSpLocks/>
          </p:cNvCxnSpPr>
          <p:nvPr/>
        </p:nvCxnSpPr>
        <p:spPr>
          <a:xfrm>
            <a:off x="9601441" y="4413416"/>
            <a:ext cx="0" cy="2077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15F1F8C-A5F9-4BDD-A92B-F68C326C4960}"/>
              </a:ext>
            </a:extLst>
          </p:cNvPr>
          <p:cNvSpPr txBox="1"/>
          <p:nvPr/>
        </p:nvSpPr>
        <p:spPr>
          <a:xfrm>
            <a:off x="6516167" y="4611994"/>
            <a:ext cx="5239589" cy="145424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분산점수 할당 알고리즘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시간별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·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상품별 분산 값 추출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분산 값을 기준으로 내림차순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상단부터 순차적으로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그룹에 할당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시간대별 그룹과 상품별 그룹을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1:1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매칭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(6, 6) or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(7,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7)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크기의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행렬 완성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302170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9731DE-469F-4A2C-AF3F-33EBAE2152ED}"/>
              </a:ext>
            </a:extLst>
          </p:cNvPr>
          <p:cNvSpPr txBox="1"/>
          <p:nvPr/>
        </p:nvSpPr>
        <p:spPr>
          <a:xfrm>
            <a:off x="301292" y="247774"/>
            <a:ext cx="123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2FA75F-F1F5-4AAF-BBC8-848ACE7D9378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9D05586-888E-4B1C-8E4F-C542ABE5A918}"/>
              </a:ext>
            </a:extLst>
          </p:cNvPr>
          <p:cNvGrpSpPr/>
          <p:nvPr/>
        </p:nvGrpSpPr>
        <p:grpSpPr>
          <a:xfrm>
            <a:off x="1115739" y="1978603"/>
            <a:ext cx="4980262" cy="2900794"/>
            <a:chOff x="1115739" y="1629000"/>
            <a:chExt cx="4980262" cy="29007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EE9363-E0C5-47C6-9B6C-4B1B62E3F4B3}"/>
                </a:ext>
              </a:extLst>
            </p:cNvPr>
            <p:cNvSpPr txBox="1"/>
            <p:nvPr/>
          </p:nvSpPr>
          <p:spPr>
            <a:xfrm>
              <a:off x="1115739" y="1629000"/>
              <a:ext cx="36134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편성 최적화 모형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61C66A-CC40-412D-A024-499C2177F862}"/>
                </a:ext>
              </a:extLst>
            </p:cNvPr>
            <p:cNvSpPr txBox="1"/>
            <p:nvPr/>
          </p:nvSpPr>
          <p:spPr>
            <a:xfrm>
              <a:off x="1115739" y="2336886"/>
              <a:ext cx="3760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3-Stage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Allocation Model</a:t>
              </a:r>
              <a:endPara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F26D9B-2B42-4BA9-9E96-27E66EEDC46B}"/>
                </a:ext>
              </a:extLst>
            </p:cNvPr>
            <p:cNvSpPr txBox="1"/>
            <p:nvPr/>
          </p:nvSpPr>
          <p:spPr>
            <a:xfrm>
              <a:off x="1115741" y="2798551"/>
              <a:ext cx="4980260" cy="1731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일주일간 편성되어 있는 상품을 전부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특정 시간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분산이 큰 시간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기준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으로 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예측모델을 활용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하여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예상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추출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표준점수 할당 알고리즘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을 통해 각 상품을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최적의 요일로 균등 할당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분산점수 할당 알고리즘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을 통해 요일별로 상품 후보를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3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그룹으로 균등 할당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시간그룹과 상품그룹을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1:1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매칭하여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헝가리안 알고리즘으로 최적 할당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최적화 결과를 합쳐서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주간 편성표 확정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5D3BE8-B332-44D2-B9D6-F4DB010E4129}"/>
              </a:ext>
            </a:extLst>
          </p:cNvPr>
          <p:cNvGrpSpPr/>
          <p:nvPr/>
        </p:nvGrpSpPr>
        <p:grpSpPr>
          <a:xfrm>
            <a:off x="6829620" y="804329"/>
            <a:ext cx="4547205" cy="5182694"/>
            <a:chOff x="6829620" y="804329"/>
            <a:chExt cx="4547205" cy="5182694"/>
          </a:xfrm>
        </p:grpSpPr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3B707D3F-74DC-4B11-B8F1-D173B97C6E0E}"/>
                </a:ext>
              </a:extLst>
            </p:cNvPr>
            <p:cNvCxnSpPr>
              <a:cxnSpLocks/>
            </p:cNvCxnSpPr>
            <p:nvPr/>
          </p:nvCxnSpPr>
          <p:spPr>
            <a:xfrm>
              <a:off x="9721713" y="2187256"/>
              <a:ext cx="2520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975445E-9E76-428D-89AF-138F46C3A87A}"/>
                </a:ext>
              </a:extLst>
            </p:cNvPr>
            <p:cNvGrpSpPr/>
            <p:nvPr/>
          </p:nvGrpSpPr>
          <p:grpSpPr>
            <a:xfrm>
              <a:off x="9762163" y="5195023"/>
              <a:ext cx="1440000" cy="792000"/>
              <a:chOff x="6295473" y="1147399"/>
              <a:chExt cx="1440000" cy="792000"/>
            </a:xfrm>
          </p:grpSpPr>
          <p:sp>
            <p:nvSpPr>
              <p:cNvPr id="3" name="순서도: 내부 저장소 2">
                <a:extLst>
                  <a:ext uri="{FF2B5EF4-FFF2-40B4-BE49-F238E27FC236}">
                    <a16:creationId xmlns:a16="http://schemas.microsoft.com/office/drawing/2014/main" id="{FB2CBB9D-1162-4D70-A5C3-27868959ABCA}"/>
                  </a:ext>
                </a:extLst>
              </p:cNvPr>
              <p:cNvSpPr/>
              <p:nvPr/>
            </p:nvSpPr>
            <p:spPr>
              <a:xfrm>
                <a:off x="6295473" y="1147399"/>
                <a:ext cx="1440000" cy="792000"/>
              </a:xfrm>
              <a:prstGeom prst="flowChartInternalStorag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7546A8-496A-49C0-A7C3-E20D5A353849}"/>
                  </a:ext>
                </a:extLst>
              </p:cNvPr>
              <p:cNvSpPr txBox="1"/>
              <p:nvPr/>
            </p:nvSpPr>
            <p:spPr>
              <a:xfrm>
                <a:off x="6534092" y="1319889"/>
                <a:ext cx="962763" cy="52322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Predicted</a:t>
                </a:r>
              </a:p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Table</a:t>
                </a: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693A888-E357-47A4-8BC2-C7C7EE3F96D2}"/>
                </a:ext>
              </a:extLst>
            </p:cNvPr>
            <p:cNvGrpSpPr/>
            <p:nvPr/>
          </p:nvGrpSpPr>
          <p:grpSpPr>
            <a:xfrm>
              <a:off x="7340026" y="3448850"/>
              <a:ext cx="1491969" cy="1334379"/>
              <a:chOff x="8354808" y="2633108"/>
              <a:chExt cx="1491969" cy="1334379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4CFE2D9-A78F-42B3-88C6-E7950E491888}"/>
                  </a:ext>
                </a:extLst>
              </p:cNvPr>
              <p:cNvGrpSpPr/>
              <p:nvPr/>
            </p:nvGrpSpPr>
            <p:grpSpPr>
              <a:xfrm>
                <a:off x="8354808" y="2633108"/>
                <a:ext cx="1491969" cy="1334379"/>
                <a:chOff x="9330690" y="2336886"/>
                <a:chExt cx="1932506" cy="1728384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5" name="순서도: 다중 문서 4">
                  <a:extLst>
                    <a:ext uri="{FF2B5EF4-FFF2-40B4-BE49-F238E27FC236}">
                      <a16:creationId xmlns:a16="http://schemas.microsoft.com/office/drawing/2014/main" id="{8E74AC02-3F4C-4AF1-A98F-08631A771560}"/>
                    </a:ext>
                  </a:extLst>
                </p:cNvPr>
                <p:cNvSpPr/>
                <p:nvPr/>
              </p:nvSpPr>
              <p:spPr>
                <a:xfrm>
                  <a:off x="9739196" y="2336886"/>
                  <a:ext cx="1524000" cy="1260945"/>
                </a:xfrm>
                <a:prstGeom prst="flowChartMultidocumen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순서도: 다중 문서 14">
                  <a:extLst>
                    <a:ext uri="{FF2B5EF4-FFF2-40B4-BE49-F238E27FC236}">
                      <a16:creationId xmlns:a16="http://schemas.microsoft.com/office/drawing/2014/main" id="{93F44327-8E96-4BD2-A2E4-7877D23F909F}"/>
                    </a:ext>
                  </a:extLst>
                </p:cNvPr>
                <p:cNvSpPr/>
                <p:nvPr/>
              </p:nvSpPr>
              <p:spPr>
                <a:xfrm>
                  <a:off x="9430829" y="2669156"/>
                  <a:ext cx="1524000" cy="1260945"/>
                </a:xfrm>
                <a:prstGeom prst="flowChartMultidocumen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순서도: 문서 15">
                  <a:extLst>
                    <a:ext uri="{FF2B5EF4-FFF2-40B4-BE49-F238E27FC236}">
                      <a16:creationId xmlns:a16="http://schemas.microsoft.com/office/drawing/2014/main" id="{AD96BD26-1E7B-4F8B-91DC-E2DCB4CBD0AD}"/>
                    </a:ext>
                  </a:extLst>
                </p:cNvPr>
                <p:cNvSpPr/>
                <p:nvPr/>
              </p:nvSpPr>
              <p:spPr>
                <a:xfrm>
                  <a:off x="9330690" y="2996513"/>
                  <a:ext cx="1307609" cy="1068757"/>
                </a:xfrm>
                <a:prstGeom prst="flowChartDocumen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1E90C2-D7E9-499C-A75E-B8A4001E766C}"/>
                  </a:ext>
                </a:extLst>
              </p:cNvPr>
              <p:cNvSpPr txBox="1"/>
              <p:nvPr/>
            </p:nvSpPr>
            <p:spPr>
              <a:xfrm>
                <a:off x="8499256" y="3394877"/>
                <a:ext cx="715260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7 days</a:t>
                </a: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6901DC8-3A26-4F32-BC67-EF28F432B46E}"/>
                </a:ext>
              </a:extLst>
            </p:cNvPr>
            <p:cNvGrpSpPr/>
            <p:nvPr/>
          </p:nvGrpSpPr>
          <p:grpSpPr>
            <a:xfrm>
              <a:off x="7085871" y="1950589"/>
              <a:ext cx="1025147" cy="528850"/>
              <a:chOff x="6229683" y="2949436"/>
              <a:chExt cx="1259466" cy="959127"/>
            </a:xfrm>
          </p:grpSpPr>
          <p:sp>
            <p:nvSpPr>
              <p:cNvPr id="18" name="순서도: 다중 문서 17">
                <a:extLst>
                  <a:ext uri="{FF2B5EF4-FFF2-40B4-BE49-F238E27FC236}">
                    <a16:creationId xmlns:a16="http://schemas.microsoft.com/office/drawing/2014/main" id="{E078C734-128F-4D7A-A738-DE232067A2B0}"/>
                  </a:ext>
                </a:extLst>
              </p:cNvPr>
              <p:cNvSpPr/>
              <p:nvPr/>
            </p:nvSpPr>
            <p:spPr>
              <a:xfrm>
                <a:off x="6329932" y="2949436"/>
                <a:ext cx="1159217" cy="959127"/>
              </a:xfrm>
              <a:prstGeom prst="flowChartMultidocumen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B7B5A2-63F2-4B93-B73B-1E8576E85A06}"/>
                  </a:ext>
                </a:extLst>
              </p:cNvPr>
              <p:cNvSpPr txBox="1"/>
              <p:nvPr/>
            </p:nvSpPr>
            <p:spPr>
              <a:xfrm>
                <a:off x="6229683" y="3182401"/>
                <a:ext cx="1167450" cy="55818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3 groups</a:t>
                </a: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0EF98F60-1D6E-434F-A48D-3B1CE3AEE1DD}"/>
                </a:ext>
              </a:extLst>
            </p:cNvPr>
            <p:cNvGrpSpPr/>
            <p:nvPr/>
          </p:nvGrpSpPr>
          <p:grpSpPr>
            <a:xfrm>
              <a:off x="9587502" y="3684014"/>
              <a:ext cx="1789323" cy="591802"/>
              <a:chOff x="7395857" y="4557937"/>
              <a:chExt cx="1789323" cy="591802"/>
            </a:xfrm>
          </p:grpSpPr>
          <p:sp>
            <p:nvSpPr>
              <p:cNvPr id="133" name="순서도: 처리 132">
                <a:extLst>
                  <a:ext uri="{FF2B5EF4-FFF2-40B4-BE49-F238E27FC236}">
                    <a16:creationId xmlns:a16="http://schemas.microsoft.com/office/drawing/2014/main" id="{CCB58948-DF7C-4CE3-A56F-7E90684F222C}"/>
                  </a:ext>
                </a:extLst>
              </p:cNvPr>
              <p:cNvSpPr/>
              <p:nvPr/>
            </p:nvSpPr>
            <p:spPr>
              <a:xfrm>
                <a:off x="7395857" y="4557937"/>
                <a:ext cx="1789323" cy="591802"/>
              </a:xfrm>
              <a:prstGeom prst="flowChartProcess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D303025-B287-4497-86F6-7F986A5A60CF}"/>
                  </a:ext>
                </a:extLst>
              </p:cNvPr>
              <p:cNvSpPr txBox="1"/>
              <p:nvPr/>
            </p:nvSpPr>
            <p:spPr>
              <a:xfrm>
                <a:off x="7433585" y="4592227"/>
                <a:ext cx="1713867" cy="52322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②</a:t>
                </a:r>
                <a:r>
                  <a:rPr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 </a:t>
                </a:r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Standard Scores</a:t>
                </a:r>
              </a:p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Allocation</a:t>
                </a: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4FFC0CA6-0800-4FC2-A8B3-BD792535D968}"/>
                </a:ext>
              </a:extLst>
            </p:cNvPr>
            <p:cNvGrpSpPr/>
            <p:nvPr/>
          </p:nvGrpSpPr>
          <p:grpSpPr>
            <a:xfrm>
              <a:off x="7110968" y="904428"/>
              <a:ext cx="1789323" cy="591802"/>
              <a:chOff x="7418561" y="914847"/>
              <a:chExt cx="1789323" cy="591802"/>
            </a:xfrm>
          </p:grpSpPr>
          <p:sp>
            <p:nvSpPr>
              <p:cNvPr id="135" name="순서도: 처리 134">
                <a:extLst>
                  <a:ext uri="{FF2B5EF4-FFF2-40B4-BE49-F238E27FC236}">
                    <a16:creationId xmlns:a16="http://schemas.microsoft.com/office/drawing/2014/main" id="{DC7209C5-5B6E-4810-B40F-CD76D7A63844}"/>
                  </a:ext>
                </a:extLst>
              </p:cNvPr>
              <p:cNvSpPr/>
              <p:nvPr/>
            </p:nvSpPr>
            <p:spPr>
              <a:xfrm>
                <a:off x="7418561" y="914847"/>
                <a:ext cx="1789323" cy="591802"/>
              </a:xfrm>
              <a:prstGeom prst="flowChartProcess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0627434-19EA-4B01-8FED-1F1C7E5850F0}"/>
                  </a:ext>
                </a:extLst>
              </p:cNvPr>
              <p:cNvSpPr txBox="1"/>
              <p:nvPr/>
            </p:nvSpPr>
            <p:spPr>
              <a:xfrm>
                <a:off x="7433743" y="949138"/>
                <a:ext cx="1758960" cy="52322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④</a:t>
                </a:r>
                <a:r>
                  <a:rPr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 </a:t>
                </a:r>
                <a:r>
                  <a:rPr lang="en-US" altLang="ko-KR" sz="1400" spc="-1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Hungarian Algorithm</a:t>
                </a:r>
              </a:p>
              <a:p>
                <a:pPr algn="ctr"/>
                <a:r>
                  <a:rPr lang="en-US" altLang="ko-KR" sz="1400" spc="-1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Allocation</a:t>
                </a:r>
                <a:endParaRPr lang="ko-KR" altLang="en-US" sz="14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7FAE86ED-3082-4B9F-B5FC-343682F6124F}"/>
                </a:ext>
              </a:extLst>
            </p:cNvPr>
            <p:cNvGrpSpPr/>
            <p:nvPr/>
          </p:nvGrpSpPr>
          <p:grpSpPr>
            <a:xfrm>
              <a:off x="7220241" y="5195023"/>
              <a:ext cx="1440000" cy="792000"/>
              <a:chOff x="6520811" y="989383"/>
              <a:chExt cx="1440000" cy="792000"/>
            </a:xfrm>
          </p:grpSpPr>
          <p:sp>
            <p:nvSpPr>
              <p:cNvPr id="126" name="순서도: 내부 저장소 125">
                <a:extLst>
                  <a:ext uri="{FF2B5EF4-FFF2-40B4-BE49-F238E27FC236}">
                    <a16:creationId xmlns:a16="http://schemas.microsoft.com/office/drawing/2014/main" id="{1A0F993C-2D4B-4A7A-892D-C8771878C277}"/>
                  </a:ext>
                </a:extLst>
              </p:cNvPr>
              <p:cNvSpPr/>
              <p:nvPr/>
            </p:nvSpPr>
            <p:spPr>
              <a:xfrm>
                <a:off x="6520811" y="989383"/>
                <a:ext cx="1440000" cy="792000"/>
              </a:xfrm>
              <a:prstGeom prst="flowChartInternalStorag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4961210-C3C4-4DF6-BB91-375ED883CC5A}"/>
                  </a:ext>
                </a:extLst>
              </p:cNvPr>
              <p:cNvSpPr txBox="1"/>
              <p:nvPr/>
            </p:nvSpPr>
            <p:spPr>
              <a:xfrm>
                <a:off x="6674631" y="1162101"/>
                <a:ext cx="1132361" cy="52322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Table</a:t>
                </a:r>
              </a:p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(one week)</a:t>
                </a: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D3BAFC09-C8E4-43F7-88CF-9C8A7B44057F}"/>
                </a:ext>
              </a:extLst>
            </p:cNvPr>
            <p:cNvCxnSpPr>
              <a:cxnSpLocks/>
              <a:stCxn id="126" idx="3"/>
              <a:endCxn id="3" idx="1"/>
            </p:cNvCxnSpPr>
            <p:nvPr/>
          </p:nvCxnSpPr>
          <p:spPr>
            <a:xfrm>
              <a:off x="8660241" y="5591023"/>
              <a:ext cx="110192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270ED18D-7FAC-4556-9054-178ADFB3A1D3}"/>
                </a:ext>
              </a:extLst>
            </p:cNvPr>
            <p:cNvGrpSpPr/>
            <p:nvPr/>
          </p:nvGrpSpPr>
          <p:grpSpPr>
            <a:xfrm>
              <a:off x="9936825" y="804329"/>
              <a:ext cx="1440000" cy="792000"/>
              <a:chOff x="9848472" y="555551"/>
              <a:chExt cx="1440000" cy="792000"/>
            </a:xfrm>
          </p:grpSpPr>
          <p:sp>
            <p:nvSpPr>
              <p:cNvPr id="11" name="순서도: 내부 저장소 10">
                <a:extLst>
                  <a:ext uri="{FF2B5EF4-FFF2-40B4-BE49-F238E27FC236}">
                    <a16:creationId xmlns:a16="http://schemas.microsoft.com/office/drawing/2014/main" id="{909D30A2-F591-47D3-8511-F9CCD6D17E10}"/>
                  </a:ext>
                </a:extLst>
              </p:cNvPr>
              <p:cNvSpPr/>
              <p:nvPr/>
            </p:nvSpPr>
            <p:spPr>
              <a:xfrm>
                <a:off x="9848472" y="555551"/>
                <a:ext cx="1440000" cy="792000"/>
              </a:xfrm>
              <a:prstGeom prst="flowChartInternalStorag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1E73619-D31F-4F03-98D1-891148E50BD8}"/>
                  </a:ext>
                </a:extLst>
              </p:cNvPr>
              <p:cNvSpPr txBox="1"/>
              <p:nvPr/>
            </p:nvSpPr>
            <p:spPr>
              <a:xfrm>
                <a:off x="10008596" y="733331"/>
                <a:ext cx="1228221" cy="52322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⑤</a:t>
                </a:r>
                <a:r>
                  <a:rPr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 </a:t>
                </a:r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Optimized</a:t>
                </a:r>
              </a:p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Table</a:t>
                </a: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00D8CD28-BAEC-4A54-AC14-01ECEC256BAF}"/>
                </a:ext>
              </a:extLst>
            </p:cNvPr>
            <p:cNvCxnSpPr>
              <a:cxnSpLocks/>
              <a:stCxn id="135" idx="3"/>
              <a:endCxn id="11" idx="1"/>
            </p:cNvCxnSpPr>
            <p:nvPr/>
          </p:nvCxnSpPr>
          <p:spPr>
            <a:xfrm>
              <a:off x="8900291" y="1200329"/>
              <a:ext cx="103653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BFA031A-4B10-4E88-8D82-76EF7B5604C3}"/>
                </a:ext>
              </a:extLst>
            </p:cNvPr>
            <p:cNvSpPr txBox="1"/>
            <p:nvPr/>
          </p:nvSpPr>
          <p:spPr>
            <a:xfrm>
              <a:off x="8732834" y="5307832"/>
              <a:ext cx="956737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①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predict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295EABF-2110-451E-B458-2261BBE8D234}"/>
                </a:ext>
              </a:extLst>
            </p:cNvPr>
            <p:cNvSpPr txBox="1"/>
            <p:nvPr/>
          </p:nvSpPr>
          <p:spPr>
            <a:xfrm>
              <a:off x="8972762" y="905492"/>
              <a:ext cx="891591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optimize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0B64D4B6-7D1F-47CE-A2A6-BBF8ABB3AE74}"/>
                </a:ext>
              </a:extLst>
            </p:cNvPr>
            <p:cNvCxnSpPr>
              <a:cxnSpLocks/>
              <a:stCxn id="3" idx="0"/>
              <a:endCxn id="133" idx="2"/>
            </p:cNvCxnSpPr>
            <p:nvPr/>
          </p:nvCxnSpPr>
          <p:spPr>
            <a:xfrm flipV="1">
              <a:off x="10482163" y="4275816"/>
              <a:ext cx="1" cy="9192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B1C5F626-6A5B-419A-9AAB-5C52DBD93EAD}"/>
                </a:ext>
              </a:extLst>
            </p:cNvPr>
            <p:cNvSpPr txBox="1"/>
            <p:nvPr/>
          </p:nvSpPr>
          <p:spPr>
            <a:xfrm>
              <a:off x="6829620" y="2925180"/>
              <a:ext cx="2519922" cy="30777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③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Variance Scores Allocation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5BCE7A43-EE54-4C2F-9E71-B2E02E9B96D6}"/>
                </a:ext>
              </a:extLst>
            </p:cNvPr>
            <p:cNvGrpSpPr/>
            <p:nvPr/>
          </p:nvGrpSpPr>
          <p:grpSpPr>
            <a:xfrm>
              <a:off x="7891025" y="1950949"/>
              <a:ext cx="1025147" cy="528850"/>
              <a:chOff x="6229683" y="2949436"/>
              <a:chExt cx="1259466" cy="959127"/>
            </a:xfrm>
          </p:grpSpPr>
          <p:sp>
            <p:nvSpPr>
              <p:cNvPr id="173" name="순서도: 다중 문서 172">
                <a:extLst>
                  <a:ext uri="{FF2B5EF4-FFF2-40B4-BE49-F238E27FC236}">
                    <a16:creationId xmlns:a16="http://schemas.microsoft.com/office/drawing/2014/main" id="{C3877B5D-547B-4137-95BF-094FAE99AF67}"/>
                  </a:ext>
                </a:extLst>
              </p:cNvPr>
              <p:cNvSpPr/>
              <p:nvPr/>
            </p:nvSpPr>
            <p:spPr>
              <a:xfrm>
                <a:off x="6329932" y="2949436"/>
                <a:ext cx="1159217" cy="959127"/>
              </a:xfrm>
              <a:prstGeom prst="flowChartMultidocumen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BEA5420-1D51-4108-AED3-B24B73CA9774}"/>
                  </a:ext>
                </a:extLst>
              </p:cNvPr>
              <p:cNvSpPr txBox="1"/>
              <p:nvPr/>
            </p:nvSpPr>
            <p:spPr>
              <a:xfrm>
                <a:off x="6229683" y="3182401"/>
                <a:ext cx="1167450" cy="55818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3 groups</a:t>
                </a: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C86DB158-F0CF-4E3A-9FB5-A049853F6507}"/>
                </a:ext>
              </a:extLst>
            </p:cNvPr>
            <p:cNvGrpSpPr/>
            <p:nvPr/>
          </p:nvGrpSpPr>
          <p:grpSpPr>
            <a:xfrm>
              <a:off x="8696566" y="1950589"/>
              <a:ext cx="1025147" cy="528850"/>
              <a:chOff x="6229683" y="2949436"/>
              <a:chExt cx="1259466" cy="959127"/>
            </a:xfrm>
          </p:grpSpPr>
          <p:sp>
            <p:nvSpPr>
              <p:cNvPr id="176" name="순서도: 다중 문서 175">
                <a:extLst>
                  <a:ext uri="{FF2B5EF4-FFF2-40B4-BE49-F238E27FC236}">
                    <a16:creationId xmlns:a16="http://schemas.microsoft.com/office/drawing/2014/main" id="{04FD9299-5303-41E3-B7E4-5160467CCB43}"/>
                  </a:ext>
                </a:extLst>
              </p:cNvPr>
              <p:cNvSpPr/>
              <p:nvPr/>
            </p:nvSpPr>
            <p:spPr>
              <a:xfrm>
                <a:off x="6329932" y="2949436"/>
                <a:ext cx="1159217" cy="959127"/>
              </a:xfrm>
              <a:prstGeom prst="flowChartMultidocumen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F07219B-1573-4ECF-A3DA-0976A40F899A}"/>
                  </a:ext>
                </a:extLst>
              </p:cNvPr>
              <p:cNvSpPr txBox="1"/>
              <p:nvPr/>
            </p:nvSpPr>
            <p:spPr>
              <a:xfrm>
                <a:off x="6229683" y="3182401"/>
                <a:ext cx="1167450" cy="55818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3 groups</a:t>
                </a: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2EDBE879-3D2C-4606-A2EC-0F6BD0B7E9FB}"/>
                </a:ext>
              </a:extLst>
            </p:cNvPr>
            <p:cNvGrpSpPr/>
            <p:nvPr/>
          </p:nvGrpSpPr>
          <p:grpSpPr>
            <a:xfrm>
              <a:off x="9864353" y="1950589"/>
              <a:ext cx="1025147" cy="528850"/>
              <a:chOff x="6229683" y="2949436"/>
              <a:chExt cx="1259466" cy="959127"/>
            </a:xfrm>
          </p:grpSpPr>
          <p:sp>
            <p:nvSpPr>
              <p:cNvPr id="179" name="순서도: 다중 문서 178">
                <a:extLst>
                  <a:ext uri="{FF2B5EF4-FFF2-40B4-BE49-F238E27FC236}">
                    <a16:creationId xmlns:a16="http://schemas.microsoft.com/office/drawing/2014/main" id="{F03A964C-6B05-4E01-9B6F-35FEF7CD232F}"/>
                  </a:ext>
                </a:extLst>
              </p:cNvPr>
              <p:cNvSpPr/>
              <p:nvPr/>
            </p:nvSpPr>
            <p:spPr>
              <a:xfrm>
                <a:off x="6329932" y="2949436"/>
                <a:ext cx="1159217" cy="959127"/>
              </a:xfrm>
              <a:prstGeom prst="flowChartMultidocumen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15447D08-6DB6-4B9A-ADB5-FC9F02914F07}"/>
                  </a:ext>
                </a:extLst>
              </p:cNvPr>
              <p:cNvSpPr txBox="1"/>
              <p:nvPr/>
            </p:nvSpPr>
            <p:spPr>
              <a:xfrm>
                <a:off x="6229683" y="3182401"/>
                <a:ext cx="1167450" cy="55818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3 groups</a:t>
                </a: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cxnSp>
          <p:nvCxnSpPr>
            <p:cNvPr id="187" name="연결선: 구부러짐 186">
              <a:extLst>
                <a:ext uri="{FF2B5EF4-FFF2-40B4-BE49-F238E27FC236}">
                  <a16:creationId xmlns:a16="http://schemas.microsoft.com/office/drawing/2014/main" id="{09DB5DDB-B427-4C33-ADD9-7509ED1C9F95}"/>
                </a:ext>
              </a:extLst>
            </p:cNvPr>
            <p:cNvCxnSpPr>
              <a:cxnSpLocks/>
              <a:stCxn id="5" idx="0"/>
              <a:endCxn id="168" idx="2"/>
            </p:cNvCxnSpPr>
            <p:nvPr/>
          </p:nvCxnSpPr>
          <p:spPr>
            <a:xfrm rot="16200000" flipV="1">
              <a:off x="8099168" y="3223371"/>
              <a:ext cx="215893" cy="235065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연결선: 구부러짐 192">
              <a:extLst>
                <a:ext uri="{FF2B5EF4-FFF2-40B4-BE49-F238E27FC236}">
                  <a16:creationId xmlns:a16="http://schemas.microsoft.com/office/drawing/2014/main" id="{DC692DF8-DCD1-4218-BCE9-9458D482855F}"/>
                </a:ext>
              </a:extLst>
            </p:cNvPr>
            <p:cNvCxnSpPr>
              <a:stCxn id="168" idx="0"/>
              <a:endCxn id="18" idx="2"/>
            </p:cNvCxnSpPr>
            <p:nvPr/>
          </p:nvCxnSpPr>
          <p:spPr>
            <a:xfrm rot="16200000" flipV="1">
              <a:off x="7598723" y="2434321"/>
              <a:ext cx="465769" cy="515949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연결선: 구부러짐 193">
              <a:extLst>
                <a:ext uri="{FF2B5EF4-FFF2-40B4-BE49-F238E27FC236}">
                  <a16:creationId xmlns:a16="http://schemas.microsoft.com/office/drawing/2014/main" id="{B73FB2D4-390E-4A5B-B769-AD55B0F30182}"/>
                </a:ext>
              </a:extLst>
            </p:cNvPr>
            <p:cNvCxnSpPr>
              <a:cxnSpLocks/>
              <a:stCxn id="168" idx="0"/>
              <a:endCxn id="173" idx="2"/>
            </p:cNvCxnSpPr>
            <p:nvPr/>
          </p:nvCxnSpPr>
          <p:spPr>
            <a:xfrm rot="5400000" flipH="1" flipV="1">
              <a:off x="8001479" y="2547874"/>
              <a:ext cx="465409" cy="289205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연결선: 구부러짐 196">
              <a:extLst>
                <a:ext uri="{FF2B5EF4-FFF2-40B4-BE49-F238E27FC236}">
                  <a16:creationId xmlns:a16="http://schemas.microsoft.com/office/drawing/2014/main" id="{417F5AF8-C7B9-4484-B046-DF153DD811E4}"/>
                </a:ext>
              </a:extLst>
            </p:cNvPr>
            <p:cNvCxnSpPr>
              <a:cxnSpLocks/>
              <a:stCxn id="168" idx="0"/>
              <a:endCxn id="176" idx="2"/>
            </p:cNvCxnSpPr>
            <p:nvPr/>
          </p:nvCxnSpPr>
          <p:spPr>
            <a:xfrm rot="5400000" flipH="1" flipV="1">
              <a:off x="8404070" y="2144923"/>
              <a:ext cx="465769" cy="1094746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연결선: 구부러짐 199">
              <a:extLst>
                <a:ext uri="{FF2B5EF4-FFF2-40B4-BE49-F238E27FC236}">
                  <a16:creationId xmlns:a16="http://schemas.microsoft.com/office/drawing/2014/main" id="{0706C473-17C2-43B5-948D-7EFF2FF2AC4C}"/>
                </a:ext>
              </a:extLst>
            </p:cNvPr>
            <p:cNvCxnSpPr>
              <a:cxnSpLocks/>
              <a:stCxn id="168" idx="0"/>
              <a:endCxn id="179" idx="2"/>
            </p:cNvCxnSpPr>
            <p:nvPr/>
          </p:nvCxnSpPr>
          <p:spPr>
            <a:xfrm rot="5400000" flipH="1" flipV="1">
              <a:off x="8987963" y="1561030"/>
              <a:ext cx="465769" cy="226253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구부러짐 203">
              <a:extLst>
                <a:ext uri="{FF2B5EF4-FFF2-40B4-BE49-F238E27FC236}">
                  <a16:creationId xmlns:a16="http://schemas.microsoft.com/office/drawing/2014/main" id="{EA6A2801-E765-475E-80B4-A105809175C9}"/>
                </a:ext>
              </a:extLst>
            </p:cNvPr>
            <p:cNvCxnSpPr>
              <a:cxnSpLocks/>
              <a:stCxn id="18" idx="0"/>
              <a:endCxn id="135" idx="2"/>
            </p:cNvCxnSpPr>
            <p:nvPr/>
          </p:nvCxnSpPr>
          <p:spPr>
            <a:xfrm rot="5400000" flipH="1" flipV="1">
              <a:off x="7627714" y="1572673"/>
              <a:ext cx="454359" cy="30147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구부러짐 205">
              <a:extLst>
                <a:ext uri="{FF2B5EF4-FFF2-40B4-BE49-F238E27FC236}">
                  <a16:creationId xmlns:a16="http://schemas.microsoft.com/office/drawing/2014/main" id="{0F122273-2720-43E2-8C0C-425318811744}"/>
                </a:ext>
              </a:extLst>
            </p:cNvPr>
            <p:cNvCxnSpPr>
              <a:cxnSpLocks/>
              <a:stCxn id="173" idx="0"/>
              <a:endCxn id="135" idx="2"/>
            </p:cNvCxnSpPr>
            <p:nvPr/>
          </p:nvCxnSpPr>
          <p:spPr>
            <a:xfrm rot="16200000" flipV="1">
              <a:off x="8030111" y="1471750"/>
              <a:ext cx="454719" cy="50368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연결선: 구부러짐 208">
              <a:extLst>
                <a:ext uri="{FF2B5EF4-FFF2-40B4-BE49-F238E27FC236}">
                  <a16:creationId xmlns:a16="http://schemas.microsoft.com/office/drawing/2014/main" id="{97D80CDD-44A3-4C78-AEDE-579AD142DF83}"/>
                </a:ext>
              </a:extLst>
            </p:cNvPr>
            <p:cNvCxnSpPr>
              <a:cxnSpLocks/>
              <a:stCxn id="176" idx="0"/>
              <a:endCxn id="135" idx="2"/>
            </p:cNvCxnSpPr>
            <p:nvPr/>
          </p:nvCxnSpPr>
          <p:spPr>
            <a:xfrm rot="16200000" flipV="1">
              <a:off x="8433062" y="1068799"/>
              <a:ext cx="454359" cy="1309221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연결선: 구부러짐 211">
              <a:extLst>
                <a:ext uri="{FF2B5EF4-FFF2-40B4-BE49-F238E27FC236}">
                  <a16:creationId xmlns:a16="http://schemas.microsoft.com/office/drawing/2014/main" id="{8D209E6C-EA6C-4142-98BC-2DBBD38FE721}"/>
                </a:ext>
              </a:extLst>
            </p:cNvPr>
            <p:cNvCxnSpPr>
              <a:cxnSpLocks/>
              <a:stCxn id="179" idx="0"/>
              <a:endCxn id="135" idx="2"/>
            </p:cNvCxnSpPr>
            <p:nvPr/>
          </p:nvCxnSpPr>
          <p:spPr>
            <a:xfrm rot="16200000" flipV="1">
              <a:off x="9016955" y="484906"/>
              <a:ext cx="454359" cy="2477008"/>
            </a:xfrm>
            <a:prstGeom prst="curvedConnector3">
              <a:avLst>
                <a:gd name="adj1" fmla="val 5628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CBB6930-B191-478B-B156-593898F8E1D9}"/>
                </a:ext>
              </a:extLst>
            </p:cNvPr>
            <p:cNvSpPr txBox="1"/>
            <p:nvPr/>
          </p:nvSpPr>
          <p:spPr>
            <a:xfrm>
              <a:off x="9060415" y="1197552"/>
              <a:ext cx="716286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merge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243" name="연결선: 구부러짐 242">
              <a:extLst>
                <a:ext uri="{FF2B5EF4-FFF2-40B4-BE49-F238E27FC236}">
                  <a16:creationId xmlns:a16="http://schemas.microsoft.com/office/drawing/2014/main" id="{C6CAC41D-C262-4516-9D33-4CED4AC5222E}"/>
                </a:ext>
              </a:extLst>
            </p:cNvPr>
            <p:cNvCxnSpPr>
              <a:cxnSpLocks/>
              <a:stCxn id="133" idx="1"/>
              <a:endCxn id="16" idx="2"/>
            </p:cNvCxnSpPr>
            <p:nvPr/>
          </p:nvCxnSpPr>
          <p:spPr>
            <a:xfrm rot="10800000" flipV="1">
              <a:off x="7844788" y="3979915"/>
              <a:ext cx="1742714" cy="748764"/>
            </a:xfrm>
            <a:prstGeom prst="curvedConnector4">
              <a:avLst>
                <a:gd name="adj1" fmla="val 28139"/>
                <a:gd name="adj2" fmla="val 12191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643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83D2A-EFC6-4904-B5B2-BADE0A900F31}"/>
              </a:ext>
            </a:extLst>
          </p:cNvPr>
          <p:cNvSpPr txBox="1"/>
          <p:nvPr/>
        </p:nvSpPr>
        <p:spPr>
          <a:xfrm>
            <a:off x="301292" y="247774"/>
            <a:ext cx="123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F05E3E-C556-4605-BDD4-192A3BE0CABD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E7EDB1-BA22-4489-B939-2F0A033EA031}"/>
              </a:ext>
            </a:extLst>
          </p:cNvPr>
          <p:cNvGrpSpPr/>
          <p:nvPr/>
        </p:nvGrpSpPr>
        <p:grpSpPr>
          <a:xfrm>
            <a:off x="1115739" y="1978603"/>
            <a:ext cx="5194476" cy="2900794"/>
            <a:chOff x="1115739" y="1629000"/>
            <a:chExt cx="5194476" cy="29007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ECB266-AF80-48C6-8C81-5A8653B79413}"/>
                </a:ext>
              </a:extLst>
            </p:cNvPr>
            <p:cNvSpPr txBox="1"/>
            <p:nvPr/>
          </p:nvSpPr>
          <p:spPr>
            <a:xfrm>
              <a:off x="1115739" y="1629000"/>
              <a:ext cx="37289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샘플 최적화 결과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AADFB5-1435-420B-BB00-922A9F791284}"/>
                </a:ext>
              </a:extLst>
            </p:cNvPr>
            <p:cNvSpPr txBox="1"/>
            <p:nvPr/>
          </p:nvSpPr>
          <p:spPr>
            <a:xfrm>
              <a:off x="1115739" y="2336886"/>
              <a:ext cx="47660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기존 편성 대비 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2.21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배 </a:t>
              </a:r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상승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1)</a:t>
              </a:r>
              <a:endPara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40531F-9F6D-4E0D-8343-6757A388DF6B}"/>
                </a:ext>
              </a:extLst>
            </p:cNvPr>
            <p:cNvSpPr txBox="1"/>
            <p:nvPr/>
          </p:nvSpPr>
          <p:spPr>
            <a:xfrm>
              <a:off x="1115739" y="2798551"/>
              <a:ext cx="5194476" cy="1731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기존에 제공된 테스트 데이터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(2020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년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6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에 대한 예측 취급액과 편성 최적화 모델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(3-Stage Allocation Model)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을 통해 최적화된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비교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원활한 비교를 위해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6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1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~ 6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7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~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의 일주일간의 샘플데이터 활용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해당 기간의 상품 중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총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1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시간의 방송을 하며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20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 단위로 노출되는 상품만 활용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일주일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x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:132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개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의 편성표를 편성 최적화 모델을 통해 재편성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기준을 벗어나는 예외 상품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미방송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시간대는 최적화 제외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6E5DDE6-2B2E-43A3-B4F0-290B8A773E74}"/>
              </a:ext>
            </a:extLst>
          </p:cNvPr>
          <p:cNvSpPr txBox="1"/>
          <p:nvPr/>
        </p:nvSpPr>
        <p:spPr>
          <a:xfrm>
            <a:off x="6096000" y="6228503"/>
            <a:ext cx="552426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1)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특정 기간의 샘플 분석 결과로 전체 기간의 편성 최적화 경우 오차가 발생할 수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4BE04DA4-AA2C-4073-87E2-80A6A7AED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739779"/>
              </p:ext>
            </p:extLst>
          </p:nvPr>
        </p:nvGraphicFramePr>
        <p:xfrm>
          <a:off x="6808763" y="2687320"/>
          <a:ext cx="5112493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4164">
                  <a:extLst>
                    <a:ext uri="{9D8B030D-6E8A-4147-A177-3AD203B41FA5}">
                      <a16:colId xmlns:a16="http://schemas.microsoft.com/office/drawing/2014/main" val="2815004674"/>
                    </a:ext>
                  </a:extLst>
                </a:gridCol>
                <a:gridCol w="2347196">
                  <a:extLst>
                    <a:ext uri="{9D8B030D-6E8A-4147-A177-3AD203B41FA5}">
                      <a16:colId xmlns:a16="http://schemas.microsoft.com/office/drawing/2014/main" val="907594575"/>
                    </a:ext>
                  </a:extLst>
                </a:gridCol>
                <a:gridCol w="1061133">
                  <a:extLst>
                    <a:ext uri="{9D8B030D-6E8A-4147-A177-3AD203B41FA5}">
                      <a16:colId xmlns:a16="http://schemas.microsoft.com/office/drawing/2014/main" val="42815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총 예측 </a:t>
                      </a:r>
                      <a:r>
                        <a:rPr lang="ko-KR" altLang="en-US" sz="1400" b="1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취급액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비율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배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16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기존 편성표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5,462,293,510</a:t>
                      </a:r>
                      <a:endParaRPr lang="ko-KR" altLang="en-US" sz="1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75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최적화된 편성표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12,112,904,770</a:t>
                      </a:r>
                      <a:endParaRPr lang="ko-KR" altLang="en-US" sz="1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12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비교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  6,650,611,259</a:t>
                      </a:r>
                      <a:endParaRPr lang="ko-KR" altLang="en-US" sz="1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2.21</a:t>
                      </a:r>
                      <a:endParaRPr lang="ko-KR" altLang="en-US" sz="1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478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58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01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6E14B-64FB-4DF8-BBC4-1962E60546AE}"/>
              </a:ext>
            </a:extLst>
          </p:cNvPr>
          <p:cNvSpPr txBox="1"/>
          <p:nvPr/>
        </p:nvSpPr>
        <p:spPr>
          <a:xfrm>
            <a:off x="865300" y="2562909"/>
            <a:ext cx="3575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 Understanding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E4570-AF5E-4310-871C-65617349CB52}"/>
              </a:ext>
            </a:extLst>
          </p:cNvPr>
          <p:cNvSpPr txBox="1"/>
          <p:nvPr/>
        </p:nvSpPr>
        <p:spPr>
          <a:xfrm>
            <a:off x="865300" y="3971845"/>
            <a:ext cx="173957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 배경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 목표와 방법론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16573E-EEE8-47D1-A2D9-9E7C8F42010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베리, 케이크, 과일, 음식이(가) 표시된 사진&#10;&#10;자동 생성된 설명">
            <a:extLst>
              <a:ext uri="{FF2B5EF4-FFF2-40B4-BE49-F238E27FC236}">
                <a16:creationId xmlns:a16="http://schemas.microsoft.com/office/drawing/2014/main" id="{2F4DACB3-5A54-4211-9F14-C8390A993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r="50000" b="7796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21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EF7879-ED7A-4E81-8DD7-BC32665BF45F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06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BDE38-D47B-44A2-9404-C4C9ADFA207F}"/>
              </a:ext>
            </a:extLst>
          </p:cNvPr>
          <p:cNvSpPr txBox="1"/>
          <p:nvPr/>
        </p:nvSpPr>
        <p:spPr>
          <a:xfrm>
            <a:off x="865300" y="2562909"/>
            <a:ext cx="1905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Deployment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2BC7C-B030-4ED7-9A8B-61AAC7EBE25F}"/>
              </a:ext>
            </a:extLst>
          </p:cNvPr>
          <p:cNvSpPr txBox="1"/>
          <p:nvPr/>
        </p:nvSpPr>
        <p:spPr>
          <a:xfrm>
            <a:off x="865300" y="3971845"/>
            <a:ext cx="23342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 및 기대효과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BD7865-98A7-40B7-BE12-8B99128C8ABF}"/>
              </a:ext>
            </a:extLst>
          </p:cNvPr>
          <p:cNvSpPr/>
          <p:nvPr/>
        </p:nvSpPr>
        <p:spPr>
          <a:xfrm rot="5400000">
            <a:off x="3844489" y="2251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E6FC68-CF8E-4BE2-9DC3-EB2FE80A7489}"/>
              </a:ext>
            </a:extLst>
          </p:cNvPr>
          <p:cNvSpPr/>
          <p:nvPr/>
        </p:nvSpPr>
        <p:spPr>
          <a:xfrm rot="5400000">
            <a:off x="4919170" y="3880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E364F7-96DF-4270-A8F1-41A4CDCF8C71}"/>
              </a:ext>
            </a:extLst>
          </p:cNvPr>
          <p:cNvSpPr/>
          <p:nvPr/>
        </p:nvSpPr>
        <p:spPr>
          <a:xfrm rot="5400000">
            <a:off x="5993851" y="2251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BF667F-AC55-4499-817F-D202B941CC0B}"/>
              </a:ext>
            </a:extLst>
          </p:cNvPr>
          <p:cNvSpPr/>
          <p:nvPr/>
        </p:nvSpPr>
        <p:spPr>
          <a:xfrm rot="5400000">
            <a:off x="7068532" y="3912427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CEC589-7CD0-49DA-A769-349C9C17B4A8}"/>
              </a:ext>
            </a:extLst>
          </p:cNvPr>
          <p:cNvSpPr/>
          <p:nvPr/>
        </p:nvSpPr>
        <p:spPr>
          <a:xfrm rot="5400000">
            <a:off x="8143213" y="2251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4C0AA6-107C-4A0A-9D4A-B009EBE40F69}"/>
              </a:ext>
            </a:extLst>
          </p:cNvPr>
          <p:cNvSpPr/>
          <p:nvPr/>
        </p:nvSpPr>
        <p:spPr>
          <a:xfrm rot="5400000">
            <a:off x="9217894" y="3880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음식, 녹색, 과일, 사과이(가) 표시된 사진&#10;&#10;자동 생성된 설명">
            <a:extLst>
              <a:ext uri="{FF2B5EF4-FFF2-40B4-BE49-F238E27FC236}">
                <a16:creationId xmlns:a16="http://schemas.microsoft.com/office/drawing/2014/main" id="{08E3E96F-40F0-4E7E-9D01-CA9A0392E0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45" t="29914" b="5552"/>
          <a:stretch/>
        </p:blipFill>
        <p:spPr>
          <a:xfrm>
            <a:off x="11466022" y="1629000"/>
            <a:ext cx="725978" cy="5229000"/>
          </a:xfrm>
          <a:prstGeom prst="rect">
            <a:avLst/>
          </a:prstGeom>
        </p:spPr>
      </p:pic>
      <p:pic>
        <p:nvPicPr>
          <p:cNvPr id="16" name="그림 15" descr="음식, 녹색, 과일, 사과이(가) 표시된 사진&#10;&#10;자동 생성된 설명">
            <a:extLst>
              <a:ext uri="{FF2B5EF4-FFF2-40B4-BE49-F238E27FC236}">
                <a16:creationId xmlns:a16="http://schemas.microsoft.com/office/drawing/2014/main" id="{6F3AB7E8-8C38-4328-9A22-B9D8747F7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16" t="30308" r="17602" b="5552"/>
          <a:stretch/>
        </p:blipFill>
        <p:spPr>
          <a:xfrm>
            <a:off x="9316660" y="1660916"/>
            <a:ext cx="729361" cy="5197084"/>
          </a:xfrm>
          <a:prstGeom prst="rect">
            <a:avLst/>
          </a:prstGeom>
        </p:spPr>
      </p:pic>
      <p:pic>
        <p:nvPicPr>
          <p:cNvPr id="17" name="그림 16" descr="음식, 녹색, 과일, 사과이(가) 표시된 사진&#10;&#10;자동 생성된 설명">
            <a:extLst>
              <a:ext uri="{FF2B5EF4-FFF2-40B4-BE49-F238E27FC236}">
                <a16:creationId xmlns:a16="http://schemas.microsoft.com/office/drawing/2014/main" id="{A424293D-5B4C-4E26-BD57-7A754D68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8" t="29914" r="35257" b="5552"/>
          <a:stretch/>
        </p:blipFill>
        <p:spPr>
          <a:xfrm>
            <a:off x="7167296" y="1629000"/>
            <a:ext cx="725979" cy="52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14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61D8C-207D-41FB-80B1-DD2D2A04080B}"/>
              </a:ext>
            </a:extLst>
          </p:cNvPr>
          <p:cNvSpPr txBox="1"/>
          <p:nvPr/>
        </p:nvSpPr>
        <p:spPr>
          <a:xfrm>
            <a:off x="301292" y="247774"/>
            <a:ext cx="1189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Deployment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C53794-710A-4363-BD39-F649DC56819F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13C9970-96C6-49BA-A5C4-E5449BC8E306}"/>
              </a:ext>
            </a:extLst>
          </p:cNvPr>
          <p:cNvGrpSpPr/>
          <p:nvPr/>
        </p:nvGrpSpPr>
        <p:grpSpPr>
          <a:xfrm>
            <a:off x="1115739" y="2394102"/>
            <a:ext cx="6029215" cy="2069797"/>
            <a:chOff x="1115739" y="1629000"/>
            <a:chExt cx="6029215" cy="20697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769E25-6F00-49F5-BE82-52C105C85949}"/>
                </a:ext>
              </a:extLst>
            </p:cNvPr>
            <p:cNvSpPr txBox="1"/>
            <p:nvPr/>
          </p:nvSpPr>
          <p:spPr>
            <a:xfrm>
              <a:off x="1115739" y="1629000"/>
              <a:ext cx="55563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비즈니스 적용 및 기대효과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21914-95EB-40C1-B1F3-01D9A95F6CB0}"/>
                </a:ext>
              </a:extLst>
            </p:cNvPr>
            <p:cNvSpPr txBox="1"/>
            <p:nvPr/>
          </p:nvSpPr>
          <p:spPr>
            <a:xfrm>
              <a:off x="1115739" y="2798551"/>
              <a:ext cx="6029215" cy="90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기상 데이터를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활용하여 날씨에 따른 전략적 상품 배치 가능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주가 데이터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를 활용하여 경제 지표에 따른 소비 심리 변화 반영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그 외 추가적인 외부 변수를 통해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코로나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19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등의 사회 변화에 따른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소비 변화 선제적 대응 가능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87ECD2-290C-45FF-8BFE-5BF0C2F8AE18}"/>
                </a:ext>
              </a:extLst>
            </p:cNvPr>
            <p:cNvSpPr txBox="1"/>
            <p:nvPr/>
          </p:nvSpPr>
          <p:spPr>
            <a:xfrm>
              <a:off x="1115739" y="2336886"/>
              <a:ext cx="5761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날씨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주가 등의 외부 요인을 고려한 방송 편성</a:t>
              </a:r>
            </a:p>
          </p:txBody>
        </p:sp>
      </p:grpSp>
      <p:pic>
        <p:nvPicPr>
          <p:cNvPr id="9" name="그림 8" descr="건물, 실외, 인도, 걷기이(가) 표시된 사진&#10;&#10;자동 생성된 설명">
            <a:extLst>
              <a:ext uri="{FF2B5EF4-FFF2-40B4-BE49-F238E27FC236}">
                <a16:creationId xmlns:a16="http://schemas.microsoft.com/office/drawing/2014/main" id="{81D658C7-E7DE-458D-BCE9-9F0A9134B5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31"/>
          <a:stretch/>
        </p:blipFill>
        <p:spPr>
          <a:xfrm>
            <a:off x="7214129" y="1854428"/>
            <a:ext cx="4150557" cy="3240000"/>
          </a:xfrm>
          <a:prstGeom prst="rect">
            <a:avLst/>
          </a:prstGeom>
        </p:spPr>
      </p:pic>
      <p:pic>
        <p:nvPicPr>
          <p:cNvPr id="14" name="그림 13" descr="나무, 앉아있는, 조류, 비이(가) 표시된 사진&#10;&#10;자동 생성된 설명">
            <a:extLst>
              <a:ext uri="{FF2B5EF4-FFF2-40B4-BE49-F238E27FC236}">
                <a16:creationId xmlns:a16="http://schemas.microsoft.com/office/drawing/2014/main" id="{07CE474E-DEBF-48F4-99FE-C5C40E843D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31" b="52688"/>
          <a:stretch/>
        </p:blipFill>
        <p:spPr>
          <a:xfrm>
            <a:off x="7214129" y="5325084"/>
            <a:ext cx="4150558" cy="1532916"/>
          </a:xfrm>
          <a:prstGeom prst="rect">
            <a:avLst/>
          </a:prstGeom>
        </p:spPr>
      </p:pic>
      <p:pic>
        <p:nvPicPr>
          <p:cNvPr id="16" name="그림 15" descr="시계, 텍스트, 실외, 녹색이(가) 표시된 사진&#10;&#10;자동 생성된 설명">
            <a:extLst>
              <a:ext uri="{FF2B5EF4-FFF2-40B4-BE49-F238E27FC236}">
                <a16:creationId xmlns:a16="http://schemas.microsoft.com/office/drawing/2014/main" id="{C948FE83-7B24-4796-AE46-96CA6481C8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84" r="14631"/>
          <a:stretch/>
        </p:blipFill>
        <p:spPr>
          <a:xfrm>
            <a:off x="7214129" y="0"/>
            <a:ext cx="4150558" cy="162377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E20521D-ED78-4D60-97CD-9053D0883398}"/>
              </a:ext>
            </a:extLst>
          </p:cNvPr>
          <p:cNvSpPr/>
          <p:nvPr/>
        </p:nvSpPr>
        <p:spPr>
          <a:xfrm>
            <a:off x="7214128" y="0"/>
            <a:ext cx="4150558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442817-4E90-4ABD-B210-EFF377A69416}"/>
              </a:ext>
            </a:extLst>
          </p:cNvPr>
          <p:cNvSpPr/>
          <p:nvPr/>
        </p:nvSpPr>
        <p:spPr>
          <a:xfrm rot="5400000">
            <a:off x="10212000" y="3249000"/>
            <a:ext cx="36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340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6C7B388-06AE-481D-9AFF-3B273EB0FD7B}"/>
              </a:ext>
            </a:extLst>
          </p:cNvPr>
          <p:cNvSpPr/>
          <p:nvPr/>
        </p:nvSpPr>
        <p:spPr>
          <a:xfrm rot="5400000">
            <a:off x="8753540" y="812823"/>
            <a:ext cx="1649060" cy="523235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7F1530-7381-4961-B42A-93703B88DF1A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6DD2E92-6AFA-4E4F-A6E8-E5C0F74FFD5A}"/>
              </a:ext>
            </a:extLst>
          </p:cNvPr>
          <p:cNvGrpSpPr/>
          <p:nvPr/>
        </p:nvGrpSpPr>
        <p:grpSpPr>
          <a:xfrm>
            <a:off x="1115739" y="2117103"/>
            <a:ext cx="5670142" cy="2623795"/>
            <a:chOff x="1115739" y="1629000"/>
            <a:chExt cx="5670142" cy="26237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4A25C0-07A4-4B5B-B2AB-96975E4FF069}"/>
                </a:ext>
              </a:extLst>
            </p:cNvPr>
            <p:cNvSpPr txBox="1"/>
            <p:nvPr/>
          </p:nvSpPr>
          <p:spPr>
            <a:xfrm>
              <a:off x="1115739" y="1629000"/>
              <a:ext cx="55563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비즈니스 적용 및 기대효과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262405-07CE-4FB5-806F-31F2B850ABBC}"/>
                </a:ext>
              </a:extLst>
            </p:cNvPr>
            <p:cNvSpPr txBox="1"/>
            <p:nvPr/>
          </p:nvSpPr>
          <p:spPr>
            <a:xfrm>
              <a:off x="1115739" y="2336886"/>
              <a:ext cx="5670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신규 상품 기획 및 신규 편성에 대한 비용 감소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F3A818-1792-4E5E-8A52-89DC5E243A8D}"/>
                </a:ext>
              </a:extLst>
            </p:cNvPr>
            <p:cNvSpPr txBox="1"/>
            <p:nvPr/>
          </p:nvSpPr>
          <p:spPr>
            <a:xfrm>
              <a:off x="1115740" y="2798551"/>
              <a:ext cx="5313635" cy="1454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신규 상품 기획 시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고려해야하는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상품의 구성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가격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프로모션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등에 대한 취급액을 예측하여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최적의 상품 기획 가능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예측 모델에 활용된 주요 변수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상품명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방송 구성 등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을 상품 기획 시 정성적 고려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데이터 기반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의 상품기획을 통해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타당성 있는 업무 진행과 높은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ROI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기대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상품에 대한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증가로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협력사와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NS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홈쇼핑의 동반 성장 가능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094C53-753F-4C9B-B69A-A4892795D607}"/>
              </a:ext>
            </a:extLst>
          </p:cNvPr>
          <p:cNvSpPr txBox="1"/>
          <p:nvPr/>
        </p:nvSpPr>
        <p:spPr>
          <a:xfrm>
            <a:off x="301292" y="247774"/>
            <a:ext cx="1189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Deployment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4128B7-7F02-4C91-9B1F-87906C48EB66}"/>
              </a:ext>
            </a:extLst>
          </p:cNvPr>
          <p:cNvGrpSpPr/>
          <p:nvPr/>
        </p:nvGrpSpPr>
        <p:grpSpPr>
          <a:xfrm>
            <a:off x="8023653" y="728743"/>
            <a:ext cx="3764068" cy="2508399"/>
            <a:chOff x="8009423" y="728743"/>
            <a:chExt cx="3764068" cy="2508399"/>
          </a:xfrm>
        </p:grpSpPr>
        <p:pic>
          <p:nvPicPr>
            <p:cNvPr id="13" name="그림 12" descr="사람, 실내, 여자, 테이블이(가) 표시된 사진&#10;&#10;자동 생성된 설명">
              <a:extLst>
                <a:ext uri="{FF2B5EF4-FFF2-40B4-BE49-F238E27FC236}">
                  <a16:creationId xmlns:a16="http://schemas.microsoft.com/office/drawing/2014/main" id="{F7C6F615-0FD1-4869-ACB7-5AF366690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9423" y="728743"/>
              <a:ext cx="3764068" cy="2508399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0789B76-7FC5-4D3B-AF08-CC90A1044BE1}"/>
                </a:ext>
              </a:extLst>
            </p:cNvPr>
            <p:cNvSpPr/>
            <p:nvPr/>
          </p:nvSpPr>
          <p:spPr>
            <a:xfrm>
              <a:off x="8009423" y="728743"/>
              <a:ext cx="3764068" cy="25083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BB639E-5605-4ACD-AD25-627D5DA8FEB2}"/>
              </a:ext>
            </a:extLst>
          </p:cNvPr>
          <p:cNvGrpSpPr/>
          <p:nvPr/>
        </p:nvGrpSpPr>
        <p:grpSpPr>
          <a:xfrm>
            <a:off x="7368418" y="3620475"/>
            <a:ext cx="3764068" cy="2352542"/>
            <a:chOff x="7424690" y="3620475"/>
            <a:chExt cx="3764068" cy="2352542"/>
          </a:xfrm>
        </p:grpSpPr>
        <p:pic>
          <p:nvPicPr>
            <p:cNvPr id="4" name="그림 3" descr="테이블, 방이(가) 표시된 사진&#10;&#10;자동 생성된 설명">
              <a:extLst>
                <a:ext uri="{FF2B5EF4-FFF2-40B4-BE49-F238E27FC236}">
                  <a16:creationId xmlns:a16="http://schemas.microsoft.com/office/drawing/2014/main" id="{D249FB40-7D71-4457-98BC-ED8A9EE8D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4690" y="3620475"/>
              <a:ext cx="3764068" cy="235254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E8AFA14-AE04-491C-9791-7972F8FD532F}"/>
                </a:ext>
              </a:extLst>
            </p:cNvPr>
            <p:cNvSpPr/>
            <p:nvPr/>
          </p:nvSpPr>
          <p:spPr>
            <a:xfrm>
              <a:off x="7424690" y="3620858"/>
              <a:ext cx="3764068" cy="235215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0824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CD569-407B-462A-BBA0-E07EB532169C}"/>
              </a:ext>
            </a:extLst>
          </p:cNvPr>
          <p:cNvSpPr/>
          <p:nvPr/>
        </p:nvSpPr>
        <p:spPr>
          <a:xfrm>
            <a:off x="8969712" y="0"/>
            <a:ext cx="164906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426803-6D20-4A82-9C55-60D90AE5EFCB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D8D6B2-F8A3-4A03-976A-0ADEF28305D5}"/>
              </a:ext>
            </a:extLst>
          </p:cNvPr>
          <p:cNvGrpSpPr/>
          <p:nvPr/>
        </p:nvGrpSpPr>
        <p:grpSpPr>
          <a:xfrm>
            <a:off x="1115739" y="1762731"/>
            <a:ext cx="6697667" cy="2069797"/>
            <a:chOff x="1115739" y="1629000"/>
            <a:chExt cx="6697667" cy="20697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65CA39-6178-4F4E-BA29-D43D9D472FEB}"/>
                </a:ext>
              </a:extLst>
            </p:cNvPr>
            <p:cNvSpPr txBox="1"/>
            <p:nvPr/>
          </p:nvSpPr>
          <p:spPr>
            <a:xfrm>
              <a:off x="1115739" y="1629000"/>
              <a:ext cx="55563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비즈니스 적용 및 기대효과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06E587-B24E-408F-BC7B-900936147712}"/>
                </a:ext>
              </a:extLst>
            </p:cNvPr>
            <p:cNvSpPr txBox="1"/>
            <p:nvPr/>
          </p:nvSpPr>
          <p:spPr>
            <a:xfrm>
              <a:off x="1115739" y="2336886"/>
              <a:ext cx="66976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단계별 최적화 모델의 적은 </a:t>
              </a:r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연산량을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통한 편성 최적화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A89196-5972-4990-87C8-3D27DC0FA8D5}"/>
                </a:ext>
              </a:extLst>
            </p:cNvPr>
            <p:cNvSpPr txBox="1"/>
            <p:nvPr/>
          </p:nvSpPr>
          <p:spPr>
            <a:xfrm>
              <a:off x="1115739" y="2798551"/>
              <a:ext cx="4798108" cy="90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3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단계의 최적화 모델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을 통해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연산량을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현저히 줄여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빠른 편성 최적화 가능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긴급한 방송 편성의 변경 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빠른 긴급 편성 가능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적은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연산량을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기반으로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장기 편성 기획 가능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0234FEC-029F-464A-A317-A0D56A59D739}"/>
              </a:ext>
            </a:extLst>
          </p:cNvPr>
          <p:cNvSpPr txBox="1"/>
          <p:nvPr/>
        </p:nvSpPr>
        <p:spPr>
          <a:xfrm>
            <a:off x="301292" y="247774"/>
            <a:ext cx="1189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Deployment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140F2E52-AEF1-4ED0-947D-02938067E5B7}"/>
              </a:ext>
            </a:extLst>
          </p:cNvPr>
          <p:cNvSpPr/>
          <p:nvPr/>
        </p:nvSpPr>
        <p:spPr>
          <a:xfrm>
            <a:off x="5583576" y="1842862"/>
            <a:ext cx="6772275" cy="6772275"/>
          </a:xfrm>
          <a:prstGeom prst="diamond">
            <a:avLst/>
          </a:prstGeom>
          <a:blipFill dpi="0" rotWithShape="1">
            <a:blip r:embed="rId2"/>
            <a:srcRect/>
            <a:stretch>
              <a:fillRect l="-10000" r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E81B578-1E84-4864-BC63-CE0B038A80CA}"/>
              </a:ext>
            </a:extLst>
          </p:cNvPr>
          <p:cNvSpPr/>
          <p:nvPr/>
        </p:nvSpPr>
        <p:spPr>
          <a:xfrm>
            <a:off x="5583575" y="1842862"/>
            <a:ext cx="6772275" cy="6772275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348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47AF98A-5A0A-45D1-AEBB-46EA781E57A6}"/>
              </a:ext>
            </a:extLst>
          </p:cNvPr>
          <p:cNvSpPr txBox="1"/>
          <p:nvPr/>
        </p:nvSpPr>
        <p:spPr>
          <a:xfrm>
            <a:off x="4785385" y="3075057"/>
            <a:ext cx="2621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감사합니다</a:t>
            </a:r>
            <a:r>
              <a:rPr lang="en-US" altLang="ko-KR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290C0-9E17-4A15-ADE1-07C6F5DBAA0C}"/>
              </a:ext>
            </a:extLst>
          </p:cNvPr>
          <p:cNvSpPr txBox="1"/>
          <p:nvPr/>
        </p:nvSpPr>
        <p:spPr>
          <a:xfrm>
            <a:off x="8707433" y="5379304"/>
            <a:ext cx="319773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 </a:t>
            </a:r>
            <a:r>
              <a:rPr lang="ko-KR" altLang="en-US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엄덕구</a:t>
            </a: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:{ </a:t>
            </a:r>
          </a:p>
          <a:p>
            <a:pPr algn="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팀장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:{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김민수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zhddhkdn@naver.com}</a:t>
            </a:r>
          </a:p>
          <a:p>
            <a:pPr algn="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팀원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:{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정혜인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heianjung@gmail.com}</a:t>
            </a:r>
          </a:p>
          <a:p>
            <a:pPr algn="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팀원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:{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선형주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sawo101@naver.com}</a:t>
            </a:r>
          </a:p>
          <a:p>
            <a:pPr algn="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팀원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:{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신왕수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thinpig99@gmail.com}}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62362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04C79F-DCD2-4335-8AB4-9C35E3C676F3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743CD36-EBF6-422F-8474-06501F0F2F4D}"/>
              </a:ext>
            </a:extLst>
          </p:cNvPr>
          <p:cNvGrpSpPr/>
          <p:nvPr/>
        </p:nvGrpSpPr>
        <p:grpSpPr>
          <a:xfrm>
            <a:off x="1007896" y="2117103"/>
            <a:ext cx="5189241" cy="2623795"/>
            <a:chOff x="1007896" y="2107972"/>
            <a:chExt cx="5189241" cy="26237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428C67-1692-4E93-B568-03DFD6D23ADD}"/>
                </a:ext>
              </a:extLst>
            </p:cNvPr>
            <p:cNvSpPr txBox="1"/>
            <p:nvPr/>
          </p:nvSpPr>
          <p:spPr>
            <a:xfrm>
              <a:off x="1007896" y="2107972"/>
              <a:ext cx="20120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분석배경</a:t>
              </a:r>
              <a:endParaRPr lang="ko-KR" altLang="en-US" sz="44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5C3A2-D6AE-417D-952C-39DE2B19C4E6}"/>
                </a:ext>
              </a:extLst>
            </p:cNvPr>
            <p:cNvSpPr txBox="1"/>
            <p:nvPr/>
          </p:nvSpPr>
          <p:spPr>
            <a:xfrm>
              <a:off x="1007896" y="2815858"/>
              <a:ext cx="51892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온디맨드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서비스 제공을 위한 편성 차별화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86D442-B093-4638-ABBF-4966B56F0EAD}"/>
                </a:ext>
              </a:extLst>
            </p:cNvPr>
            <p:cNvSpPr txBox="1"/>
            <p:nvPr/>
          </p:nvSpPr>
          <p:spPr>
            <a:xfrm>
              <a:off x="1007896" y="3277523"/>
              <a:ext cx="4543039" cy="1454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최근 마이크로 미디어와 오픈마켓의 성장으로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TV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쇼핑 성장세 둔화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4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년간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TV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쇼핑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송출 수수료 인상률은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302%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에 달하고 있는 상황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포스트 코로나 시대에 적절한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On-Demand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상품 기획 및 편성 필요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내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·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외부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변수에 적절히 대처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할 수 있는 편성 자동화 모델 구축 필요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나아가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AI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기반 개인화 맞춤형 쇼핑 환경을 구축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할 수 있는 기반 마련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D10056-868E-458C-8966-A24BA9C7C770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7E21B6-161D-4328-9BB4-AB6A40405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773" y="505399"/>
            <a:ext cx="4175220" cy="39242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AE6036-37E2-4C74-A627-46F7F5F4F8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7"/>
          <a:stretch/>
        </p:blipFill>
        <p:spPr>
          <a:xfrm>
            <a:off x="6261735" y="1147589"/>
            <a:ext cx="3954270" cy="284025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665EC4-DF3B-40F8-93C3-66461EEC4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283" y="1906973"/>
            <a:ext cx="3733529" cy="304405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5706EF-6B16-4EEE-BDFB-54CF861F1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78" y="2601080"/>
            <a:ext cx="4360326" cy="36572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8135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749E9-EA9B-4523-BA88-C0FD6D803905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AFA0AB-AEAA-46CB-A397-1DB5A7E503B1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E35402-E4B4-480A-8F0F-936BA3B4AF0C}"/>
              </a:ext>
            </a:extLst>
          </p:cNvPr>
          <p:cNvGrpSpPr/>
          <p:nvPr/>
        </p:nvGrpSpPr>
        <p:grpSpPr>
          <a:xfrm>
            <a:off x="1007896" y="1780433"/>
            <a:ext cx="4475752" cy="3297135"/>
            <a:chOff x="1007896" y="1745557"/>
            <a:chExt cx="4475752" cy="32971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AD2CFC-5F52-4696-B8D8-F641EA5153F5}"/>
                </a:ext>
              </a:extLst>
            </p:cNvPr>
            <p:cNvSpPr txBox="1"/>
            <p:nvPr/>
          </p:nvSpPr>
          <p:spPr>
            <a:xfrm>
              <a:off x="1007896" y="1745557"/>
              <a:ext cx="39549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분석목표와 방법론</a:t>
              </a:r>
              <a:endParaRPr lang="ko-KR" altLang="en-US" sz="44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AF04C7-C9D1-4C7B-8A4B-868E69D66559}"/>
                </a:ext>
              </a:extLst>
            </p:cNvPr>
            <p:cNvSpPr txBox="1"/>
            <p:nvPr/>
          </p:nvSpPr>
          <p:spPr>
            <a:xfrm>
              <a:off x="1007896" y="2453443"/>
              <a:ext cx="43669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예측 모델과 편성 자동화 모형 구축</a:t>
              </a:r>
              <a:endPara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CRISP-DM 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프로세스 적용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4C3707-754B-422E-B88E-FD9BC0BF500C}"/>
                </a:ext>
              </a:extLst>
            </p:cNvPr>
            <p:cNvSpPr txBox="1"/>
            <p:nvPr/>
          </p:nvSpPr>
          <p:spPr>
            <a:xfrm>
              <a:off x="1007896" y="3311449"/>
              <a:ext cx="4475752" cy="1731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내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·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외부 데이터를 활용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하여 특정 시점의 특정 아이템에 대한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예측 모델 구축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예측 모델을 기반으로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TV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쇼핑 방송 편성표 최적화 모형 구축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이를 통해 내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·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외부 변화에 적절히 대응하는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편성 자동화 환경 마련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분석 방법론은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CRISP-DM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프로세스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활용 </a:t>
              </a:r>
            </a:p>
          </p:txBody>
        </p:sp>
      </p:grpSp>
      <p:sp>
        <p:nvSpPr>
          <p:cNvPr id="21" name="별: 꼭짓점 5개 20">
            <a:extLst>
              <a:ext uri="{FF2B5EF4-FFF2-40B4-BE49-F238E27FC236}">
                <a16:creationId xmlns:a16="http://schemas.microsoft.com/office/drawing/2014/main" id="{44E34FA0-9819-4817-A317-B5065E5BC19C}"/>
              </a:ext>
            </a:extLst>
          </p:cNvPr>
          <p:cNvSpPr/>
          <p:nvPr/>
        </p:nvSpPr>
        <p:spPr>
          <a:xfrm>
            <a:off x="10788721" y="4442421"/>
            <a:ext cx="776626" cy="776626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다리꼴 18">
            <a:extLst>
              <a:ext uri="{FF2B5EF4-FFF2-40B4-BE49-F238E27FC236}">
                <a16:creationId xmlns:a16="http://schemas.microsoft.com/office/drawing/2014/main" id="{1396725D-E944-4E55-B42A-AA7A141E860C}"/>
              </a:ext>
            </a:extLst>
          </p:cNvPr>
          <p:cNvSpPr/>
          <p:nvPr/>
        </p:nvSpPr>
        <p:spPr>
          <a:xfrm rot="5400000">
            <a:off x="8495209" y="4644208"/>
            <a:ext cx="1734670" cy="1080939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1ED7AA-1C6A-4417-B5FC-F78902B6F1A4}"/>
              </a:ext>
            </a:extLst>
          </p:cNvPr>
          <p:cNvSpPr/>
          <p:nvPr/>
        </p:nvSpPr>
        <p:spPr>
          <a:xfrm>
            <a:off x="6983271" y="4317342"/>
            <a:ext cx="1129553" cy="17346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D61D27-0866-492E-954C-66DA5E068F4C}"/>
              </a:ext>
            </a:extLst>
          </p:cNvPr>
          <p:cNvSpPr txBox="1"/>
          <p:nvPr/>
        </p:nvSpPr>
        <p:spPr>
          <a:xfrm>
            <a:off x="7103758" y="4873053"/>
            <a:ext cx="88857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Prediction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910FB8-B19D-40B3-853F-816CFC7D097D}"/>
              </a:ext>
            </a:extLst>
          </p:cNvPr>
          <p:cNvSpPr txBox="1"/>
          <p:nvPr/>
        </p:nvSpPr>
        <p:spPr>
          <a:xfrm>
            <a:off x="8822074" y="4873053"/>
            <a:ext cx="108093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C97CC-D6A7-4D69-AD8B-8BED0B1B18A6}"/>
              </a:ext>
            </a:extLst>
          </p:cNvPr>
          <p:cNvSpPr txBox="1"/>
          <p:nvPr/>
        </p:nvSpPr>
        <p:spPr>
          <a:xfrm>
            <a:off x="10631757" y="5210522"/>
            <a:ext cx="109055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AI-Driven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On-Demand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Environment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07EFBEB-BB22-452E-BEA2-80B4EF3DB39A}"/>
              </a:ext>
            </a:extLst>
          </p:cNvPr>
          <p:cNvSpPr/>
          <p:nvPr/>
        </p:nvSpPr>
        <p:spPr>
          <a:xfrm>
            <a:off x="8270453" y="5044977"/>
            <a:ext cx="406822" cy="279400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E16653F-51A5-4656-ABEB-AA1FBFF29E38}"/>
              </a:ext>
            </a:extLst>
          </p:cNvPr>
          <p:cNvSpPr/>
          <p:nvPr/>
        </p:nvSpPr>
        <p:spPr>
          <a:xfrm>
            <a:off x="10266022" y="4890984"/>
            <a:ext cx="406822" cy="587385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0FECA-AA04-4D66-965B-F9320241BC47}"/>
              </a:ext>
            </a:extLst>
          </p:cNvPr>
          <p:cNvSpPr txBox="1"/>
          <p:nvPr/>
        </p:nvSpPr>
        <p:spPr>
          <a:xfrm>
            <a:off x="7341097" y="4419223"/>
            <a:ext cx="413895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6544F0-443F-42CD-83B6-F621CAA5CC33}"/>
              </a:ext>
            </a:extLst>
          </p:cNvPr>
          <p:cNvSpPr txBox="1"/>
          <p:nvPr/>
        </p:nvSpPr>
        <p:spPr>
          <a:xfrm>
            <a:off x="9155594" y="4419223"/>
            <a:ext cx="413895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②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C2C791-3F7A-4C48-8089-B7EBB45FDAB0}"/>
              </a:ext>
            </a:extLst>
          </p:cNvPr>
          <p:cNvSpPr/>
          <p:nvPr/>
        </p:nvSpPr>
        <p:spPr>
          <a:xfrm>
            <a:off x="6708353" y="3874834"/>
            <a:ext cx="3463169" cy="252179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DFD03D-37D4-45A9-94FE-E7D981AC0848}"/>
              </a:ext>
            </a:extLst>
          </p:cNvPr>
          <p:cNvSpPr txBox="1"/>
          <p:nvPr/>
        </p:nvSpPr>
        <p:spPr>
          <a:xfrm>
            <a:off x="6895672" y="3680550"/>
            <a:ext cx="865943" cy="388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 범위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BB2BFA-3B36-4427-98C5-1776B32713A2}"/>
              </a:ext>
            </a:extLst>
          </p:cNvPr>
          <p:cNvSpPr/>
          <p:nvPr/>
        </p:nvSpPr>
        <p:spPr>
          <a:xfrm>
            <a:off x="7076379" y="491039"/>
            <a:ext cx="1440000" cy="647700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FD04858-E4F0-4105-A128-23E2EDFBD131}"/>
              </a:ext>
            </a:extLst>
          </p:cNvPr>
          <p:cNvSpPr/>
          <p:nvPr/>
        </p:nvSpPr>
        <p:spPr>
          <a:xfrm>
            <a:off x="9621173" y="491039"/>
            <a:ext cx="1440000" cy="6477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A67AD14-01DE-4F45-A0B9-518B2F6C0A65}"/>
              </a:ext>
            </a:extLst>
          </p:cNvPr>
          <p:cNvSpPr/>
          <p:nvPr/>
        </p:nvSpPr>
        <p:spPr>
          <a:xfrm>
            <a:off x="10282312" y="1484814"/>
            <a:ext cx="1440000" cy="6477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DA32CF9-5094-46CE-B542-3DEBE2685D5D}"/>
              </a:ext>
            </a:extLst>
          </p:cNvPr>
          <p:cNvSpPr/>
          <p:nvPr/>
        </p:nvSpPr>
        <p:spPr>
          <a:xfrm>
            <a:off x="9621173" y="2478589"/>
            <a:ext cx="1440000" cy="6477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D4948FB-DAC0-4117-8C15-B978A6760214}"/>
              </a:ext>
            </a:extLst>
          </p:cNvPr>
          <p:cNvSpPr/>
          <p:nvPr/>
        </p:nvSpPr>
        <p:spPr>
          <a:xfrm>
            <a:off x="7076379" y="2478589"/>
            <a:ext cx="1440000" cy="6477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65FCCCE-D877-4FF6-87D0-540E9B29586C}"/>
              </a:ext>
            </a:extLst>
          </p:cNvPr>
          <p:cNvSpPr/>
          <p:nvPr/>
        </p:nvSpPr>
        <p:spPr>
          <a:xfrm>
            <a:off x="6482415" y="1484814"/>
            <a:ext cx="1440000" cy="647700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7D68F2-2165-4EB6-A93C-62E011545B45}"/>
              </a:ext>
            </a:extLst>
          </p:cNvPr>
          <p:cNvSpPr txBox="1"/>
          <p:nvPr/>
        </p:nvSpPr>
        <p:spPr>
          <a:xfrm>
            <a:off x="7090659" y="477133"/>
            <a:ext cx="1395896" cy="636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</a:t>
            </a:r>
          </a:p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3B9766-8204-49C7-88D1-443FCFF932ED}"/>
              </a:ext>
            </a:extLst>
          </p:cNvPr>
          <p:cNvSpPr txBox="1"/>
          <p:nvPr/>
        </p:nvSpPr>
        <p:spPr>
          <a:xfrm>
            <a:off x="9621171" y="453620"/>
            <a:ext cx="1395896" cy="636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8BDC6A-F24A-4926-9681-6D55B1A0B306}"/>
              </a:ext>
            </a:extLst>
          </p:cNvPr>
          <p:cNvSpPr txBox="1"/>
          <p:nvPr/>
        </p:nvSpPr>
        <p:spPr>
          <a:xfrm>
            <a:off x="10321341" y="1472563"/>
            <a:ext cx="1338508" cy="636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C2BBAF-2768-4FC3-9949-EC2AB91F94EF}"/>
              </a:ext>
            </a:extLst>
          </p:cNvPr>
          <p:cNvSpPr txBox="1"/>
          <p:nvPr/>
        </p:nvSpPr>
        <p:spPr>
          <a:xfrm>
            <a:off x="9860423" y="2617638"/>
            <a:ext cx="952505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453BFA-B7B5-4B69-ADF6-72E97535D73F}"/>
              </a:ext>
            </a:extLst>
          </p:cNvPr>
          <p:cNvSpPr txBox="1"/>
          <p:nvPr/>
        </p:nvSpPr>
        <p:spPr>
          <a:xfrm>
            <a:off x="7268443" y="2617638"/>
            <a:ext cx="1048107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Evaluation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9ED5E0-71FD-43EF-9662-96B2A10BD05B}"/>
              </a:ext>
            </a:extLst>
          </p:cNvPr>
          <p:cNvSpPr txBox="1"/>
          <p:nvPr/>
        </p:nvSpPr>
        <p:spPr>
          <a:xfrm>
            <a:off x="6592903" y="1610629"/>
            <a:ext cx="1189557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Deployment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6F915EAC-7190-4BD2-8C66-00F0E0A42C6D}"/>
              </a:ext>
            </a:extLst>
          </p:cNvPr>
          <p:cNvSpPr/>
          <p:nvPr/>
        </p:nvSpPr>
        <p:spPr>
          <a:xfrm>
            <a:off x="8638364" y="590497"/>
            <a:ext cx="861236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F8C8102-0CDE-4DCD-A958-5708D82A3C03}"/>
              </a:ext>
            </a:extLst>
          </p:cNvPr>
          <p:cNvSpPr/>
          <p:nvPr/>
        </p:nvSpPr>
        <p:spPr>
          <a:xfrm rot="10800000">
            <a:off x="8638364" y="873578"/>
            <a:ext cx="861236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0E11D2FD-5843-461A-8DF3-6E4EE88020F0}"/>
              </a:ext>
            </a:extLst>
          </p:cNvPr>
          <p:cNvSpPr/>
          <p:nvPr/>
        </p:nvSpPr>
        <p:spPr>
          <a:xfrm rot="2700000">
            <a:off x="10609710" y="1222802"/>
            <a:ext cx="253693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6172B2C7-6572-44EC-B923-31892AB9955D}"/>
              </a:ext>
            </a:extLst>
          </p:cNvPr>
          <p:cNvSpPr/>
          <p:nvPr/>
        </p:nvSpPr>
        <p:spPr>
          <a:xfrm rot="8100000">
            <a:off x="10609710" y="2220805"/>
            <a:ext cx="253693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C52333C8-C0DB-40B5-B390-171A5501ED0E}"/>
              </a:ext>
            </a:extLst>
          </p:cNvPr>
          <p:cNvSpPr/>
          <p:nvPr/>
        </p:nvSpPr>
        <p:spPr>
          <a:xfrm rot="18900000">
            <a:off x="10292965" y="2209010"/>
            <a:ext cx="253693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AB4FCCC6-F1CD-4DA8-8BFC-272917FC10FA}"/>
              </a:ext>
            </a:extLst>
          </p:cNvPr>
          <p:cNvSpPr/>
          <p:nvPr/>
        </p:nvSpPr>
        <p:spPr>
          <a:xfrm rot="10800000">
            <a:off x="8638364" y="2705118"/>
            <a:ext cx="861236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33E422B4-2362-4446-8B18-77345DE89D3C}"/>
              </a:ext>
            </a:extLst>
          </p:cNvPr>
          <p:cNvSpPr/>
          <p:nvPr/>
        </p:nvSpPr>
        <p:spPr>
          <a:xfrm rot="13500000">
            <a:off x="7419360" y="2220805"/>
            <a:ext cx="253693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FE7F0B3D-B895-46BD-B624-D0B741794FFA}"/>
              </a:ext>
            </a:extLst>
          </p:cNvPr>
          <p:cNvSpPr/>
          <p:nvPr/>
        </p:nvSpPr>
        <p:spPr>
          <a:xfrm rot="16200000">
            <a:off x="7658176" y="1712259"/>
            <a:ext cx="1173138" cy="181287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F5F8222-106B-4AE8-9BE3-98440C4B7E64}"/>
              </a:ext>
            </a:extLst>
          </p:cNvPr>
          <p:cNvSpPr/>
          <p:nvPr/>
        </p:nvSpPr>
        <p:spPr>
          <a:xfrm>
            <a:off x="6297104" y="235918"/>
            <a:ext cx="5665509" cy="310309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FF9F0D-945D-4AB4-806F-C5714A13A784}"/>
              </a:ext>
            </a:extLst>
          </p:cNvPr>
          <p:cNvSpPr txBox="1"/>
          <p:nvPr/>
        </p:nvSpPr>
        <p:spPr>
          <a:xfrm>
            <a:off x="5766627" y="636436"/>
            <a:ext cx="1058302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CRISP-DM</a:t>
            </a:r>
          </a:p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Process</a:t>
            </a:r>
            <a:endParaRPr lang="ko-KR" altLang="en-US" sz="1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6455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2C8ECA-3032-4379-9953-AF045B67C0D0}"/>
              </a:ext>
            </a:extLst>
          </p:cNvPr>
          <p:cNvSpPr/>
          <p:nvPr/>
        </p:nvSpPr>
        <p:spPr>
          <a:xfrm rot="10800000">
            <a:off x="6095999" y="0"/>
            <a:ext cx="6096000" cy="408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B0304A-999A-4B1C-BDC4-6BB49525CF21}"/>
              </a:ext>
            </a:extLst>
          </p:cNvPr>
          <p:cNvSpPr/>
          <p:nvPr/>
        </p:nvSpPr>
        <p:spPr>
          <a:xfrm rot="10800000">
            <a:off x="6096000" y="4412343"/>
            <a:ext cx="6096000" cy="24456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F49F9-2692-41B5-8EDE-2EB34120F544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02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9F5DF-938C-4EDF-8EBB-FC665CB5BDDF}"/>
              </a:ext>
            </a:extLst>
          </p:cNvPr>
          <p:cNvSpPr txBox="1"/>
          <p:nvPr/>
        </p:nvSpPr>
        <p:spPr>
          <a:xfrm>
            <a:off x="865300" y="2562909"/>
            <a:ext cx="3003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D9CD1-C9EF-4526-A661-94BA57719D42}"/>
              </a:ext>
            </a:extLst>
          </p:cNvPr>
          <p:cNvSpPr txBox="1"/>
          <p:nvPr/>
        </p:nvSpPr>
        <p:spPr>
          <a:xfrm>
            <a:off x="865300" y="3971845"/>
            <a:ext cx="209384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확보하기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살펴보기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탐색하기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(EDA)</a:t>
            </a:r>
          </a:p>
        </p:txBody>
      </p:sp>
      <p:pic>
        <p:nvPicPr>
          <p:cNvPr id="10" name="그림 9" descr="과일, 음식, 테이블, 앉아있는이(가) 표시된 사진&#10;&#10;자동 생성된 설명">
            <a:extLst>
              <a:ext uri="{FF2B5EF4-FFF2-40B4-BE49-F238E27FC236}">
                <a16:creationId xmlns:a16="http://schemas.microsoft.com/office/drawing/2014/main" id="{78C27B0D-9189-4186-AA3E-ED5C1F351D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0" t="15172" r="17557" b="15937"/>
          <a:stretch/>
        </p:blipFill>
        <p:spPr>
          <a:xfrm>
            <a:off x="6096001" y="0"/>
            <a:ext cx="6095999" cy="40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11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10EF981-3825-4FF0-A125-D1849113C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45" y="1399735"/>
            <a:ext cx="3829265" cy="382926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3CE51-B71D-46B3-B814-F512A89276CF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3F6F98-33B9-4A15-882A-518BCD83966E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5647E0D-CE43-484D-8736-D73DA2F57C1E}"/>
              </a:ext>
            </a:extLst>
          </p:cNvPr>
          <p:cNvGrpSpPr/>
          <p:nvPr/>
        </p:nvGrpSpPr>
        <p:grpSpPr>
          <a:xfrm>
            <a:off x="1007896" y="1701604"/>
            <a:ext cx="4572085" cy="3454792"/>
            <a:chOff x="1007896" y="1708828"/>
            <a:chExt cx="4572085" cy="34547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428C67-1692-4E93-B568-03DFD6D23ADD}"/>
                </a:ext>
              </a:extLst>
            </p:cNvPr>
            <p:cNvSpPr txBox="1"/>
            <p:nvPr/>
          </p:nvSpPr>
          <p:spPr>
            <a:xfrm>
              <a:off x="1007896" y="1708828"/>
              <a:ext cx="34980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데이터 확보하기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84CBA8-1485-43EC-8314-45837FD8298A}"/>
                </a:ext>
              </a:extLst>
            </p:cNvPr>
            <p:cNvSpPr txBox="1"/>
            <p:nvPr/>
          </p:nvSpPr>
          <p:spPr>
            <a:xfrm>
              <a:off x="1007896" y="2416714"/>
              <a:ext cx="45720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날씨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검색량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가격비교</a:t>
              </a:r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주가지수 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EA4AFE-6C7F-4BC5-8A44-D5601A553E8F}"/>
                </a:ext>
              </a:extLst>
            </p:cNvPr>
            <p:cNvSpPr txBox="1"/>
            <p:nvPr/>
          </p:nvSpPr>
          <p:spPr>
            <a:xfrm>
              <a:off x="1007896" y="2878379"/>
              <a:ext cx="4511171" cy="2285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기본 제공 데이터를 비롯하여 다양한 외부 데이터 확보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NS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홈쇼핑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기본 제공 데이터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(2019.01 ~ 2019.12)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시청률 데이터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기본 제공 데이터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(2019.01 ~ 2019.12)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네이버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데이터랩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TV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쇼핑 업체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검색량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지수 데이터 활용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네이버 쇼핑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편성 상품 가격비교 데이터 활용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기상청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기상자료개방포털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시간별 지상 기온 활용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서울 관측소 기준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Investing.com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KOSPI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지수 일일 종가 활용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7819118-157A-4622-A1D6-4E0391A50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51" y="2534094"/>
            <a:ext cx="914400" cy="5286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BA73B9-4317-4E70-A68A-356A1ACCD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35" y="2550763"/>
            <a:ext cx="1824038" cy="4953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1495BE7-859E-45D6-8949-A2FF5A73B8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1" b="37614"/>
          <a:stretch/>
        </p:blipFill>
        <p:spPr>
          <a:xfrm>
            <a:off x="9100793" y="3941171"/>
            <a:ext cx="2438400" cy="6355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F999C7F-15E0-4D64-9CC2-990581DFC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45" y="3670449"/>
            <a:ext cx="1309058" cy="130905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528BA54-D57D-4658-82EC-107B789EF6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2200" y1="41600" x2="55400" y2="44200"/>
                        <a14:foregroundMark x1="60600" y1="25600" x2="63000" y2="28000"/>
                        <a14:foregroundMark x1="14000" y1="64200" x2="18200" y2="71200"/>
                        <a14:foregroundMark x1="28600" y1="68000" x2="35200" y2="68600"/>
                        <a14:foregroundMark x1="51756" y1="62508" x2="52400" y2="62600"/>
                        <a14:foregroundMark x1="62400" y1="66400" x2="67000" y2="62600"/>
                        <a14:foregroundMark x1="69000" y1="71000" x2="69400" y2="73000"/>
                        <a14:foregroundMark x1="80400" y1="61400" x2="81200" y2="61400"/>
                        <a14:foregroundMark x1="89600" y1="64000" x2="89600" y2="66000"/>
                        <a14:foregroundMark x1="45000" y1="62600" x2="45600" y2="62800"/>
                        <a14:foregroundMark x1="49400" y1="60000" x2="50800" y2="60000"/>
                        <a14:foregroundMark x1="47600" y1="60000" x2="49000" y2="60200"/>
                        <a14:foregroundMark x1="48800" y1="72200" x2="51200" y2="72200"/>
                        <a14:backgroundMark x1="51200" y1="28200" x2="58800" y2="32000"/>
                        <a14:backgroundMark x1="49000" y1="65000" x2="49600" y2="65200"/>
                        <a14:backgroundMark x1="81000" y1="63800" x2="81000" y2="65400"/>
                        <a14:backgroundMark x1="49000" y1="71600" x2="49182" y2="71600"/>
                        <a14:backgroundMark x1="49985" y1="61279" x2="52600" y2="61200"/>
                        <a14:backgroundMark x1="48207" y1="61334" x2="48558" y2="61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12" y="1309459"/>
            <a:ext cx="1135702" cy="11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63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DF9C1-9F35-49ED-895E-6733101E2B49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0C650F-467B-46E6-B552-B2C99F61FB83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404F13-5616-4D13-9870-22B562C25643}"/>
              </a:ext>
            </a:extLst>
          </p:cNvPr>
          <p:cNvGrpSpPr/>
          <p:nvPr/>
        </p:nvGrpSpPr>
        <p:grpSpPr>
          <a:xfrm>
            <a:off x="1007896" y="1563105"/>
            <a:ext cx="4478504" cy="3731791"/>
            <a:chOff x="1007896" y="1629000"/>
            <a:chExt cx="4478504" cy="37317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F5324D-9663-4294-ACFE-6CA32D18FFD8}"/>
                </a:ext>
              </a:extLst>
            </p:cNvPr>
            <p:cNvSpPr txBox="1"/>
            <p:nvPr/>
          </p:nvSpPr>
          <p:spPr>
            <a:xfrm>
              <a:off x="1007896" y="1629000"/>
              <a:ext cx="34980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데이터 살펴보기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411916-4167-478C-87A0-EFD3180F6BBD}"/>
                </a:ext>
              </a:extLst>
            </p:cNvPr>
            <p:cNvSpPr txBox="1"/>
            <p:nvPr/>
          </p:nvSpPr>
          <p:spPr>
            <a:xfrm>
              <a:off x="1007896" y="2336886"/>
              <a:ext cx="43634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Data Shape, Data Type, </a:t>
              </a:r>
              <a:r>
                <a:rPr lang="ko-KR" altLang="en-US" sz="2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결측치</a:t>
              </a:r>
              <a:endPara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7659A3-E888-4789-99BE-7ECC8C326AA5}"/>
                </a:ext>
              </a:extLst>
            </p:cNvPr>
            <p:cNvSpPr txBox="1"/>
            <p:nvPr/>
          </p:nvSpPr>
          <p:spPr>
            <a:xfrm>
              <a:off x="1007896" y="2798551"/>
              <a:ext cx="4478504" cy="2562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Data Shape: Train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Data(38309, 8) / Test Data(2891, 7)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기본 제공 학습 데이터는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약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3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만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8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천개의 데이터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가 있으며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타겟 값인 취급액을 제외한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총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7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개의 변수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가 존재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&lt;Figure2-1&gt;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테스트 데이터는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2020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년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6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월의 편성 테이블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이며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제공된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학습데이터와 시계열적 간극이 있음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&lt;Figure2-2&gt;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Nan Value: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‘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노출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)’, ‘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’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변수에서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결측치가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다량 존재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하며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노출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)’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의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결측치는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동일 방송일시 이종상품의 경우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Nan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값으로 처리되었으며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‘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취급액’의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결측치는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취급액이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0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원인 경우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&lt;Figure2-3&gt;&lt;Figure2-4&gt;</a:t>
              </a:r>
            </a:p>
          </p:txBody>
        </p:sp>
      </p:grp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AFD7163-AD11-4E41-BB52-E51E5EE57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270" y="4277617"/>
            <a:ext cx="2824163" cy="1976438"/>
          </a:xfrm>
          <a:prstGeom prst="rect">
            <a:avLst/>
          </a:prstGeom>
          <a:ln w="12700">
            <a:solidFill>
              <a:schemeClr val="tx1"/>
            </a:solidFill>
            <a:miter lim="800000"/>
          </a:ln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527EDB0E-7708-4681-BF45-B4D57D744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175" y="4277617"/>
            <a:ext cx="1614488" cy="1371600"/>
          </a:xfrm>
          <a:prstGeom prst="rect">
            <a:avLst/>
          </a:prstGeom>
          <a:ln w="12700">
            <a:solidFill>
              <a:schemeClr val="tx1"/>
            </a:solidFill>
            <a:miter lim="800000"/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199EB06-7495-4C3E-A5A2-E69300431C9F}"/>
              </a:ext>
            </a:extLst>
          </p:cNvPr>
          <p:cNvGrpSpPr/>
          <p:nvPr/>
        </p:nvGrpSpPr>
        <p:grpSpPr>
          <a:xfrm>
            <a:off x="5822008" y="576986"/>
            <a:ext cx="6067425" cy="2032280"/>
            <a:chOff x="5822008" y="482716"/>
            <a:chExt cx="6067425" cy="20322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6F0B48A-031D-45A5-8F4F-3ED6C6B24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2008" y="482716"/>
              <a:ext cx="6067425" cy="1747838"/>
            </a:xfrm>
            <a:prstGeom prst="rect">
              <a:avLst/>
            </a:prstGeom>
            <a:ln w="12700" cmpd="sng">
              <a:solidFill>
                <a:schemeClr val="tx1"/>
              </a:solidFill>
              <a:miter lim="800000"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2E91C4-B45B-49C1-B8F1-C20F3CA26FC4}"/>
                </a:ext>
              </a:extLst>
            </p:cNvPr>
            <p:cNvSpPr txBox="1"/>
            <p:nvPr/>
          </p:nvSpPr>
          <p:spPr>
            <a:xfrm>
              <a:off x="8356225" y="2189907"/>
              <a:ext cx="998991" cy="325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B238D1-30F8-408E-92FD-4D18989600D6}"/>
              </a:ext>
            </a:extLst>
          </p:cNvPr>
          <p:cNvGrpSpPr/>
          <p:nvPr/>
        </p:nvGrpSpPr>
        <p:grpSpPr>
          <a:xfrm>
            <a:off x="5822008" y="2618543"/>
            <a:ext cx="6068700" cy="1508591"/>
            <a:chOff x="5822008" y="2571408"/>
            <a:chExt cx="6068700" cy="150859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39111C5-3F5E-4853-88F3-57EA6C341862}"/>
                </a:ext>
              </a:extLst>
            </p:cNvPr>
            <p:cNvGrpSpPr/>
            <p:nvPr/>
          </p:nvGrpSpPr>
          <p:grpSpPr>
            <a:xfrm>
              <a:off x="5822008" y="2571408"/>
              <a:ext cx="6068700" cy="1229261"/>
              <a:chOff x="5525229" y="2426882"/>
              <a:chExt cx="6068700" cy="1229261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85B532FB-EA1B-4234-8B40-96B58EDA01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5643" b="35121"/>
              <a:stretch/>
            </p:blipFill>
            <p:spPr>
              <a:xfrm>
                <a:off x="5525229" y="2426882"/>
                <a:ext cx="2898335" cy="1177246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495BC4D-539A-4F11-972B-742CC99E07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80" b="35121"/>
              <a:stretch/>
            </p:blipFill>
            <p:spPr>
              <a:xfrm>
                <a:off x="8423564" y="2426882"/>
                <a:ext cx="3170365" cy="1177246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986EC5F-BDE6-4355-9356-C65229071D4A}"/>
                  </a:ext>
                </a:extLst>
              </p:cNvPr>
              <p:cNvSpPr/>
              <p:nvPr/>
            </p:nvSpPr>
            <p:spPr>
              <a:xfrm>
                <a:off x="5525229" y="2478898"/>
                <a:ext cx="6067425" cy="11772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1131F4-7F62-4616-A3C3-49185F742C05}"/>
                </a:ext>
              </a:extLst>
            </p:cNvPr>
            <p:cNvSpPr txBox="1"/>
            <p:nvPr/>
          </p:nvSpPr>
          <p:spPr>
            <a:xfrm>
              <a:off x="8375297" y="3765489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2-2&gt;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9321BF1-51BD-4822-AE80-7579C1630E06}"/>
              </a:ext>
            </a:extLst>
          </p:cNvPr>
          <p:cNvSpPr txBox="1"/>
          <p:nvPr/>
        </p:nvSpPr>
        <p:spPr>
          <a:xfrm>
            <a:off x="7597357" y="5617362"/>
            <a:ext cx="962123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2-3&gt;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622F67-5C0B-4F98-8C78-439C880DD0FE}"/>
              </a:ext>
            </a:extLst>
          </p:cNvPr>
          <p:cNvSpPr txBox="1"/>
          <p:nvPr/>
        </p:nvSpPr>
        <p:spPr>
          <a:xfrm>
            <a:off x="9996289" y="6221332"/>
            <a:ext cx="962123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2-4&gt;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419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61B8E-774B-45B3-83C1-30EC27785E26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EEECC9-C7A1-42D6-B2AA-0C491A50A31D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CE20F76-3051-44A4-AEF1-20754EA3B470}"/>
              </a:ext>
            </a:extLst>
          </p:cNvPr>
          <p:cNvGrpSpPr/>
          <p:nvPr/>
        </p:nvGrpSpPr>
        <p:grpSpPr>
          <a:xfrm>
            <a:off x="1007896" y="1701604"/>
            <a:ext cx="4996979" cy="3454792"/>
            <a:chOff x="1007896" y="1629000"/>
            <a:chExt cx="4996979" cy="34547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D7DE13-1CCC-45A8-9BEB-305AA1BFAA09}"/>
                </a:ext>
              </a:extLst>
            </p:cNvPr>
            <p:cNvSpPr txBox="1"/>
            <p:nvPr/>
          </p:nvSpPr>
          <p:spPr>
            <a:xfrm>
              <a:off x="1007896" y="1629000"/>
              <a:ext cx="34980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데이터 살펴보기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CF4A65-6A43-4E38-B9BB-AD8BABC4291D}"/>
                </a:ext>
              </a:extLst>
            </p:cNvPr>
            <p:cNvSpPr txBox="1"/>
            <p:nvPr/>
          </p:nvSpPr>
          <p:spPr>
            <a:xfrm>
              <a:off x="1007896" y="2336886"/>
              <a:ext cx="31325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데이터 기술 통계량 확인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6E67E9-1560-49A9-B778-C8C655100961}"/>
                </a:ext>
              </a:extLst>
            </p:cNvPr>
            <p:cNvSpPr txBox="1"/>
            <p:nvPr/>
          </p:nvSpPr>
          <p:spPr>
            <a:xfrm>
              <a:off x="1007897" y="2798551"/>
              <a:ext cx="4996978" cy="2285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취급액에 대한 히스토그램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눈에 띄게 불규칙한 분포는 보이지 않으나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왜도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(Skewness)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가 매우 높게 형성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되어 있음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.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log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화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를 통해 </a:t>
              </a: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왜도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(Skewness)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를 조정해줄 경우 성능 개선을 기대할 수 있음 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&lt;Figure2-5&gt;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기술통계량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분석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: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평균 </a:t>
              </a:r>
              <a:r>
                <a:rPr lang="ko-KR" altLang="en-US" sz="1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약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2,200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만원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이며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중앙값은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1,600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만원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으로 형성 되어 있음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.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3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분위 값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(75%)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이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3,100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만원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인데 비해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최대값이 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3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억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2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천만원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으로 </a:t>
              </a:r>
              <a:r>
                <a:rPr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이상치가 매우 크게 형성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이 되어 있음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. 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이상치 처리를 통해 성능 개선을 기대할 수 있음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&lt;Figure2-6&gt;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95552F-90CC-4814-96B5-EA2C1047A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164632"/>
              </p:ext>
            </p:extLst>
          </p:nvPr>
        </p:nvGraphicFramePr>
        <p:xfrm>
          <a:off x="7910036" y="3482143"/>
          <a:ext cx="2381512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756">
                  <a:extLst>
                    <a:ext uri="{9D8B030D-6E8A-4147-A177-3AD203B41FA5}">
                      <a16:colId xmlns:a16="http://schemas.microsoft.com/office/drawing/2014/main" val="125591964"/>
                    </a:ext>
                  </a:extLst>
                </a:gridCol>
                <a:gridCol w="1190756">
                  <a:extLst>
                    <a:ext uri="{9D8B030D-6E8A-4147-A177-3AD203B41FA5}">
                      <a16:colId xmlns:a16="http://schemas.microsoft.com/office/drawing/2014/main" val="2545740657"/>
                    </a:ext>
                  </a:extLst>
                </a:gridCol>
              </a:tblGrid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기술통계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취급액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819405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Count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37,372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302764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Mean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21,870,390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874634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Std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20,194,290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959457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Min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2533506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25%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6,880,750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348062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50%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16,129,500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321662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75%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31,631,250</a:t>
                      </a:r>
                      <a:endParaRPr lang="ko-KR" altLang="en-US" sz="1200" b="1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153702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max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322,009,000</a:t>
                      </a:r>
                      <a:endParaRPr lang="ko-KR" altLang="en-US" sz="1200" b="1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72732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DF11C2-6AEE-4F94-AF9C-9D43FD7BD829}"/>
              </a:ext>
            </a:extLst>
          </p:cNvPr>
          <p:cNvGrpSpPr/>
          <p:nvPr/>
        </p:nvGrpSpPr>
        <p:grpSpPr>
          <a:xfrm>
            <a:off x="6325685" y="960468"/>
            <a:ext cx="5550216" cy="2359660"/>
            <a:chOff x="6325685" y="875625"/>
            <a:chExt cx="5550216" cy="2359660"/>
          </a:xfrm>
        </p:grpSpPr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F1B6659-7EC6-4FDA-9C04-BA06722C5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685" y="875625"/>
              <a:ext cx="5550216" cy="2150511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0D787C-72D8-4D47-A358-96CFDB076095}"/>
                </a:ext>
              </a:extLst>
            </p:cNvPr>
            <p:cNvSpPr txBox="1"/>
            <p:nvPr/>
          </p:nvSpPr>
          <p:spPr>
            <a:xfrm>
              <a:off x="8619731" y="2920775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2-5&gt;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C528A88-3215-4F4B-B5A6-E5A76BF3DF45}"/>
              </a:ext>
            </a:extLst>
          </p:cNvPr>
          <p:cNvSpPr txBox="1"/>
          <p:nvPr/>
        </p:nvSpPr>
        <p:spPr>
          <a:xfrm>
            <a:off x="8619730" y="5922742"/>
            <a:ext cx="962123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2-6&gt;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94399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NS홈쇼핑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4730"/>
      </a:accent1>
      <a:accent2>
        <a:srgbClr val="A76B15"/>
      </a:accent2>
      <a:accent3>
        <a:srgbClr val="4D3531"/>
      </a:accent3>
      <a:accent4>
        <a:srgbClr val="58734A"/>
      </a:accent4>
      <a:accent5>
        <a:srgbClr val="ECEBE9"/>
      </a:accent5>
      <a:accent6>
        <a:srgbClr val="FFFFFF"/>
      </a:accent6>
      <a:hlink>
        <a:srgbClr val="0563C1"/>
      </a:hlink>
      <a:folHlink>
        <a:srgbClr val="954F72"/>
      </a:folHlink>
    </a:clrScheme>
    <a:fontScheme name="모두 나눔 바른 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2727</Words>
  <Application>Microsoft Office PowerPoint</Application>
  <PresentationFormat>와이드스크린</PresentationFormat>
  <Paragraphs>514</Paragraphs>
  <Slides>34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왕수</dc:creator>
  <cp:lastModifiedBy>신 왕수</cp:lastModifiedBy>
  <cp:revision>587</cp:revision>
  <dcterms:created xsi:type="dcterms:W3CDTF">2020-09-15T04:22:30Z</dcterms:created>
  <dcterms:modified xsi:type="dcterms:W3CDTF">2020-09-27T16:59:45Z</dcterms:modified>
</cp:coreProperties>
</file>